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2" r:id="rId6"/>
    <p:sldId id="260" r:id="rId7"/>
    <p:sldId id="261" r:id="rId8"/>
    <p:sldId id="263" r:id="rId9"/>
    <p:sldId id="264"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99C0B5D-C117-4AFE-87CD-D0997A3840EB}">
          <p14:sldIdLst>
            <p14:sldId id="256"/>
            <p14:sldId id="258"/>
            <p14:sldId id="257"/>
            <p14:sldId id="259"/>
            <p14:sldId id="262"/>
            <p14:sldId id="260"/>
          </p14:sldIdLst>
        </p14:section>
        <p14:section name="Раздел без заголовка" id="{FC9905FA-5C5F-4418-BD59-998AA4ED48D1}">
          <p14:sldIdLst>
            <p14:sldId id="261"/>
            <p14:sldId id="263"/>
            <p14:sldId id="264"/>
            <p14:sldId id="266"/>
            <p14:sldId id="267"/>
            <p14:sldId id="268"/>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409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703" autoAdjust="0"/>
    <p:restoredTop sz="86400" autoAdjust="0"/>
  </p:normalViewPr>
  <p:slideViewPr>
    <p:cSldViewPr>
      <p:cViewPr>
        <p:scale>
          <a:sx n="84" d="100"/>
          <a:sy n="84" d="100"/>
        </p:scale>
        <p:origin x="-2394" y="-798"/>
      </p:cViewPr>
      <p:guideLst>
        <p:guide orient="horz" pos="2160"/>
        <p:guide pos="2880"/>
      </p:guideLst>
    </p:cSldViewPr>
  </p:slideViewPr>
  <p:outlineViewPr>
    <p:cViewPr>
      <p:scale>
        <a:sx n="33" d="100"/>
        <a:sy n="33" d="100"/>
      </p:scale>
      <p:origin x="222" y="4821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604F62-6A73-43E8-97F9-4C26485CE2D4}" type="datetimeFigureOut">
              <a:rPr lang="ru-RU" smtClean="0"/>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CA769-3DA4-427F-97BA-5D74831AF818}" type="slidenum">
              <a:rPr lang="ru-RU" smtClean="0"/>
              <a:t>‹#›</a:t>
            </a:fld>
            <a:endParaRPr lang="ru-RU"/>
          </a:p>
        </p:txBody>
      </p:sp>
    </p:spTree>
    <p:extLst>
      <p:ext uri="{BB962C8B-B14F-4D97-AF65-F5344CB8AC3E}">
        <p14:creationId xmlns:p14="http://schemas.microsoft.com/office/powerpoint/2010/main" val="416337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604F62-6A73-43E8-97F9-4C26485CE2D4}" type="datetimeFigureOut">
              <a:rPr lang="ru-RU" smtClean="0"/>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CA769-3DA4-427F-97BA-5D74831AF818}" type="slidenum">
              <a:rPr lang="ru-RU" smtClean="0"/>
              <a:t>‹#›</a:t>
            </a:fld>
            <a:endParaRPr lang="ru-RU"/>
          </a:p>
        </p:txBody>
      </p:sp>
    </p:spTree>
    <p:extLst>
      <p:ext uri="{BB962C8B-B14F-4D97-AF65-F5344CB8AC3E}">
        <p14:creationId xmlns:p14="http://schemas.microsoft.com/office/powerpoint/2010/main" val="32082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604F62-6A73-43E8-97F9-4C26485CE2D4}" type="datetimeFigureOut">
              <a:rPr lang="ru-RU" smtClean="0"/>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CA769-3DA4-427F-97BA-5D74831AF818}" type="slidenum">
              <a:rPr lang="ru-RU" smtClean="0"/>
              <a:t>‹#›</a:t>
            </a:fld>
            <a:endParaRPr lang="ru-RU"/>
          </a:p>
        </p:txBody>
      </p:sp>
    </p:spTree>
    <p:extLst>
      <p:ext uri="{BB962C8B-B14F-4D97-AF65-F5344CB8AC3E}">
        <p14:creationId xmlns:p14="http://schemas.microsoft.com/office/powerpoint/2010/main" val="32136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604F62-6A73-43E8-97F9-4C26485CE2D4}" type="datetimeFigureOut">
              <a:rPr lang="ru-RU" smtClean="0"/>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CA769-3DA4-427F-97BA-5D74831AF818}" type="slidenum">
              <a:rPr lang="ru-RU" smtClean="0"/>
              <a:t>‹#›</a:t>
            </a:fld>
            <a:endParaRPr lang="ru-RU"/>
          </a:p>
        </p:txBody>
      </p:sp>
    </p:spTree>
    <p:extLst>
      <p:ext uri="{BB962C8B-B14F-4D97-AF65-F5344CB8AC3E}">
        <p14:creationId xmlns:p14="http://schemas.microsoft.com/office/powerpoint/2010/main" val="392215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604F62-6A73-43E8-97F9-4C26485CE2D4}" type="datetimeFigureOut">
              <a:rPr lang="ru-RU" smtClean="0"/>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CA769-3DA4-427F-97BA-5D74831AF818}" type="slidenum">
              <a:rPr lang="ru-RU" smtClean="0"/>
              <a:t>‹#›</a:t>
            </a:fld>
            <a:endParaRPr lang="ru-RU"/>
          </a:p>
        </p:txBody>
      </p:sp>
    </p:spTree>
    <p:extLst>
      <p:ext uri="{BB962C8B-B14F-4D97-AF65-F5344CB8AC3E}">
        <p14:creationId xmlns:p14="http://schemas.microsoft.com/office/powerpoint/2010/main" val="295666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604F62-6A73-43E8-97F9-4C26485CE2D4}" type="datetimeFigureOut">
              <a:rPr lang="ru-RU" smtClean="0"/>
              <a:t>24.04.2017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7CA769-3DA4-427F-97BA-5D74831AF818}" type="slidenum">
              <a:rPr lang="ru-RU" smtClean="0"/>
              <a:t>‹#›</a:t>
            </a:fld>
            <a:endParaRPr lang="ru-RU"/>
          </a:p>
        </p:txBody>
      </p:sp>
    </p:spTree>
    <p:extLst>
      <p:ext uri="{BB962C8B-B14F-4D97-AF65-F5344CB8AC3E}">
        <p14:creationId xmlns:p14="http://schemas.microsoft.com/office/powerpoint/2010/main" val="88889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604F62-6A73-43E8-97F9-4C26485CE2D4}" type="datetimeFigureOut">
              <a:rPr lang="ru-RU" smtClean="0"/>
              <a:t>24.04.2017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7CA769-3DA4-427F-97BA-5D74831AF818}" type="slidenum">
              <a:rPr lang="ru-RU" smtClean="0"/>
              <a:t>‹#›</a:t>
            </a:fld>
            <a:endParaRPr lang="ru-RU"/>
          </a:p>
        </p:txBody>
      </p:sp>
    </p:spTree>
    <p:extLst>
      <p:ext uri="{BB962C8B-B14F-4D97-AF65-F5344CB8AC3E}">
        <p14:creationId xmlns:p14="http://schemas.microsoft.com/office/powerpoint/2010/main" val="103700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604F62-6A73-43E8-97F9-4C26485CE2D4}" type="datetimeFigureOut">
              <a:rPr lang="ru-RU" smtClean="0"/>
              <a:t>24.04.2017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7CA769-3DA4-427F-97BA-5D74831AF818}" type="slidenum">
              <a:rPr lang="ru-RU" smtClean="0"/>
              <a:t>‹#›</a:t>
            </a:fld>
            <a:endParaRPr lang="ru-RU"/>
          </a:p>
        </p:txBody>
      </p:sp>
    </p:spTree>
    <p:extLst>
      <p:ext uri="{BB962C8B-B14F-4D97-AF65-F5344CB8AC3E}">
        <p14:creationId xmlns:p14="http://schemas.microsoft.com/office/powerpoint/2010/main" val="239936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604F62-6A73-43E8-97F9-4C26485CE2D4}" type="datetimeFigureOut">
              <a:rPr lang="ru-RU" smtClean="0"/>
              <a:t>24.04.2017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7CA769-3DA4-427F-97BA-5D74831AF818}" type="slidenum">
              <a:rPr lang="ru-RU" smtClean="0"/>
              <a:t>‹#›</a:t>
            </a:fld>
            <a:endParaRPr lang="ru-RU"/>
          </a:p>
        </p:txBody>
      </p:sp>
    </p:spTree>
    <p:extLst>
      <p:ext uri="{BB962C8B-B14F-4D97-AF65-F5344CB8AC3E}">
        <p14:creationId xmlns:p14="http://schemas.microsoft.com/office/powerpoint/2010/main" val="112615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604F62-6A73-43E8-97F9-4C26485CE2D4}" type="datetimeFigureOut">
              <a:rPr lang="ru-RU" smtClean="0"/>
              <a:t>24.04.2017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7CA769-3DA4-427F-97BA-5D74831AF818}" type="slidenum">
              <a:rPr lang="ru-RU" smtClean="0"/>
              <a:t>‹#›</a:t>
            </a:fld>
            <a:endParaRPr lang="ru-RU"/>
          </a:p>
        </p:txBody>
      </p:sp>
    </p:spTree>
    <p:extLst>
      <p:ext uri="{BB962C8B-B14F-4D97-AF65-F5344CB8AC3E}">
        <p14:creationId xmlns:p14="http://schemas.microsoft.com/office/powerpoint/2010/main" val="255768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604F62-6A73-43E8-97F9-4C26485CE2D4}" type="datetimeFigureOut">
              <a:rPr lang="ru-RU" smtClean="0"/>
              <a:t>24.04.2017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7CA769-3DA4-427F-97BA-5D74831AF818}" type="slidenum">
              <a:rPr lang="ru-RU" smtClean="0"/>
              <a:t>‹#›</a:t>
            </a:fld>
            <a:endParaRPr lang="ru-RU"/>
          </a:p>
        </p:txBody>
      </p:sp>
    </p:spTree>
    <p:extLst>
      <p:ext uri="{BB962C8B-B14F-4D97-AF65-F5344CB8AC3E}">
        <p14:creationId xmlns:p14="http://schemas.microsoft.com/office/powerpoint/2010/main" val="277538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04F62-6A73-43E8-97F9-4C26485CE2D4}" type="datetimeFigureOut">
              <a:rPr lang="ru-RU" smtClean="0"/>
              <a:t>24.04.2017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CA769-3DA4-427F-97BA-5D74831AF818}" type="slidenum">
              <a:rPr lang="ru-RU" smtClean="0"/>
              <a:t>‹#›</a:t>
            </a:fld>
            <a:endParaRPr lang="ru-RU"/>
          </a:p>
        </p:txBody>
      </p:sp>
    </p:spTree>
    <p:extLst>
      <p:ext uri="{BB962C8B-B14F-4D97-AF65-F5344CB8AC3E}">
        <p14:creationId xmlns:p14="http://schemas.microsoft.com/office/powerpoint/2010/main" val="691378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 Id="rId5" Type="http://schemas.openxmlformats.org/officeDocument/2006/relationships/image" Target="../media/image35.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dirty="0"/>
          </a:p>
        </p:txBody>
      </p:sp>
      <p:sp>
        <p:nvSpPr>
          <p:cNvPr id="6" name="Текст 5"/>
          <p:cNvSpPr>
            <a:spLocks noGrp="1"/>
          </p:cNvSpPr>
          <p:nvPr>
            <p:ph type="body" idx="1"/>
          </p:nvPr>
        </p:nvSpPr>
        <p:spPr/>
        <p:txBody>
          <a:bodyPr/>
          <a:lstStyle/>
          <a:p>
            <a:endParaRPr lang="ru-RU"/>
          </a:p>
        </p:txBody>
      </p:sp>
      <p:pic>
        <p:nvPicPr>
          <p:cNvPr id="10" name="Объект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440" y="2636912"/>
            <a:ext cx="8199117" cy="2880320"/>
          </a:xfrm>
          <a:prstGeom prst="rect">
            <a:avLst/>
          </a:prstGeom>
          <a:ln>
            <a:noFill/>
          </a:ln>
          <a:effectLst>
            <a:softEdge rad="112500"/>
          </a:effectLst>
        </p:spPr>
      </p:pic>
      <p:sp>
        <p:nvSpPr>
          <p:cNvPr id="8" name="Текст 7"/>
          <p:cNvSpPr>
            <a:spLocks noGrp="1"/>
          </p:cNvSpPr>
          <p:nvPr>
            <p:ph type="body" sz="quarter" idx="3"/>
          </p:nvPr>
        </p:nvSpPr>
        <p:spPr/>
        <p:txBody>
          <a:bodyPr/>
          <a:lstStyle/>
          <a:p>
            <a:endParaRPr lang="ru-RU"/>
          </a:p>
        </p:txBody>
      </p:sp>
      <p:sp>
        <p:nvSpPr>
          <p:cNvPr id="9" name="Объект 8"/>
          <p:cNvSpPr>
            <a:spLocks noGrp="1"/>
          </p:cNvSpPr>
          <p:nvPr>
            <p:ph sz="quarter" idx="4"/>
          </p:nvPr>
        </p:nvSpPr>
        <p:spPr>
          <a:xfrm>
            <a:off x="5796136" y="5085184"/>
            <a:ext cx="3240360" cy="1772816"/>
          </a:xfrm>
        </p:spPr>
        <p:txBody>
          <a:bodyPr>
            <a:normAutofit fontScale="62500" lnSpcReduction="20000"/>
          </a:bodyPr>
          <a:lstStyle/>
          <a:p>
            <a:pPr marL="0" indent="0">
              <a:buNone/>
            </a:pPr>
            <a:endParaRPr lang="uk-UA" dirty="0" smtClean="0"/>
          </a:p>
          <a:p>
            <a:pPr marL="0" indent="0">
              <a:buNone/>
            </a:pPr>
            <a:endParaRPr lang="uk-UA" dirty="0"/>
          </a:p>
          <a:p>
            <a:pPr marL="0" indent="0">
              <a:buNone/>
            </a:pPr>
            <a:endParaRPr lang="uk-UA" sz="2300" i="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pPr>
            <a:r>
              <a:rPr lang="uk-UA" sz="2300" b="1" i="1" dirty="0" smtClean="0">
                <a:solidFill>
                  <a:schemeClr val="accent6">
                    <a:lumMod val="75000"/>
                  </a:schemeClr>
                </a:solidFill>
                <a:latin typeface="Times New Roman" pitchFamily="18" charset="0"/>
                <a:cs typeface="Times New Roman" pitchFamily="18" charset="0"/>
              </a:rPr>
              <a:t>Валерія Кузьма </a:t>
            </a:r>
          </a:p>
          <a:p>
            <a:pPr marL="0" indent="0">
              <a:buNone/>
            </a:pPr>
            <a:r>
              <a:rPr lang="uk-UA" sz="1900" b="1" i="1" dirty="0" smtClean="0">
                <a:solidFill>
                  <a:schemeClr val="accent6">
                    <a:lumMod val="75000"/>
                  </a:schemeClr>
                </a:solidFill>
                <a:latin typeface="Times New Roman" pitchFamily="18" charset="0"/>
                <a:cs typeface="Times New Roman" pitchFamily="18" charset="0"/>
              </a:rPr>
              <a:t>Спеціаліст з інноваційних проектів та туризму</a:t>
            </a:r>
            <a:r>
              <a:rPr lang="uk-UA" sz="1900" b="1" i="1" dirty="0">
                <a:solidFill>
                  <a:schemeClr val="accent6">
                    <a:lumMod val="75000"/>
                  </a:schemeClr>
                </a:solidFill>
                <a:latin typeface="Times New Roman" pitchFamily="18" charset="0"/>
                <a:cs typeface="Times New Roman" pitchFamily="18" charset="0"/>
              </a:rPr>
              <a:t> </a:t>
            </a:r>
            <a:endParaRPr lang="uk-UA" sz="1900" b="1" i="1" dirty="0" smtClean="0">
              <a:solidFill>
                <a:schemeClr val="accent6">
                  <a:lumMod val="75000"/>
                </a:schemeClr>
              </a:solidFill>
              <a:latin typeface="Times New Roman" pitchFamily="18" charset="0"/>
              <a:cs typeface="Times New Roman" pitchFamily="18" charset="0"/>
            </a:endParaRPr>
          </a:p>
          <a:p>
            <a:pPr marL="0" indent="0">
              <a:buNone/>
            </a:pPr>
            <a:r>
              <a:rPr lang="uk-UA" sz="1900" b="1" i="1" dirty="0" smtClean="0">
                <a:solidFill>
                  <a:schemeClr val="accent6">
                    <a:lumMod val="75000"/>
                  </a:schemeClr>
                </a:solidFill>
                <a:latin typeface="Times New Roman" pitchFamily="18" charset="0"/>
                <a:cs typeface="Times New Roman" pitchFamily="18" charset="0"/>
              </a:rPr>
              <a:t>Рахівська міська рада</a:t>
            </a:r>
          </a:p>
          <a:p>
            <a:pPr marL="0" indent="0">
              <a:buNone/>
            </a:pPr>
            <a:r>
              <a:rPr lang="uk-UA" sz="1900" b="1" i="1" dirty="0" err="1" smtClean="0">
                <a:solidFill>
                  <a:schemeClr val="accent6">
                    <a:lumMod val="75000"/>
                  </a:schemeClr>
                </a:solidFill>
                <a:latin typeface="Times New Roman" pitchFamily="18" charset="0"/>
                <a:cs typeface="Times New Roman" pitchFamily="18" charset="0"/>
              </a:rPr>
              <a:t>Мукачево</a:t>
            </a:r>
            <a:r>
              <a:rPr lang="uk-UA" sz="1900" b="1" i="1" dirty="0" smtClean="0">
                <a:solidFill>
                  <a:schemeClr val="accent6">
                    <a:lumMod val="75000"/>
                  </a:schemeClr>
                </a:solidFill>
                <a:latin typeface="Times New Roman" pitchFamily="18" charset="0"/>
                <a:cs typeface="Times New Roman" pitchFamily="18" charset="0"/>
              </a:rPr>
              <a:t>, 25.04.2017 р.</a:t>
            </a:r>
            <a:endParaRPr lang="ru-RU" sz="1900" b="1" i="1" dirty="0">
              <a:solidFill>
                <a:schemeClr val="accent6">
                  <a:lumMod val="75000"/>
                </a:schemeClr>
              </a:solidFill>
              <a:latin typeface="Times New Roman" pitchFamily="18" charset="0"/>
              <a:cs typeface="Times New Roman" pitchFamily="18" charset="0"/>
            </a:endParaRPr>
          </a:p>
        </p:txBody>
      </p:sp>
      <p:pic>
        <p:nvPicPr>
          <p:cNvPr id="1032" name="Picture 8" descr="C:\Users\User\Desktop\13532930_1719608018293653_341105693087467047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348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3" name="Picture 9" descr="C:\Users\User\Desktop\герб1 - копия.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152" y="188640"/>
            <a:ext cx="561848" cy="6786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Desktop\Без названи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16632"/>
            <a:ext cx="864096" cy="75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83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011"/>
            <a:ext cx="3898776" cy="2147838"/>
          </a:xfrm>
        </p:spPr>
        <p:txBody>
          <a:bodyPr>
            <a:normAutofit/>
          </a:bodyPr>
          <a:lstStyle/>
          <a:p>
            <a:pPr algn="ctr"/>
            <a:r>
              <a:rPr lang="ru-RU" sz="3600" i="1" dirty="0">
                <a:solidFill>
                  <a:srgbClr val="92D050"/>
                </a:solidFill>
                <a:effectLst>
                  <a:outerShdw blurRad="38100" dist="38100" dir="2700000" algn="tl">
                    <a:srgbClr val="000000">
                      <a:alpha val="43137"/>
                    </a:srgbClr>
                  </a:outerShdw>
                </a:effectLst>
              </a:rPr>
              <a:t>4- </a:t>
            </a:r>
            <a:r>
              <a:rPr lang="ru-RU" sz="3600" i="1" dirty="0" err="1">
                <a:solidFill>
                  <a:srgbClr val="92D050"/>
                </a:solidFill>
                <a:effectLst>
                  <a:outerShdw blurRad="38100" dist="38100" dir="2700000" algn="tl">
                    <a:srgbClr val="000000">
                      <a:alpha val="43137"/>
                    </a:srgbClr>
                  </a:outerShdw>
                </a:effectLst>
              </a:rPr>
              <a:t>Екскурсії</a:t>
            </a:r>
            <a:r>
              <a:rPr lang="ru-RU" sz="3600" i="1" dirty="0">
                <a:solidFill>
                  <a:srgbClr val="92D050"/>
                </a:solidFill>
                <a:effectLst>
                  <a:outerShdw blurRad="38100" dist="38100" dir="2700000" algn="tl">
                    <a:srgbClr val="000000">
                      <a:alpha val="43137"/>
                    </a:srgbClr>
                  </a:outerShdw>
                </a:effectLst>
              </a:rPr>
              <a:t> </a:t>
            </a:r>
            <a:r>
              <a:rPr lang="ru-RU" sz="3600" i="1" dirty="0" err="1">
                <a:solidFill>
                  <a:srgbClr val="92D050"/>
                </a:solidFill>
                <a:effectLst>
                  <a:outerShdw blurRad="38100" dist="38100" dir="2700000" algn="tl">
                    <a:srgbClr val="000000">
                      <a:alpha val="43137"/>
                    </a:srgbClr>
                  </a:outerShdw>
                </a:effectLst>
              </a:rPr>
              <a:t>містом</a:t>
            </a:r>
            <a:r>
              <a:rPr lang="ru-RU" sz="3600" i="1" dirty="0">
                <a:solidFill>
                  <a:srgbClr val="92D050"/>
                </a:solidFill>
                <a:effectLst>
                  <a:outerShdw blurRad="38100" dist="38100" dir="2700000" algn="tl">
                    <a:srgbClr val="000000">
                      <a:alpha val="43137"/>
                    </a:srgbClr>
                  </a:outerShdw>
                </a:effectLst>
              </a:rPr>
              <a:t> на </a:t>
            </a:r>
            <a:r>
              <a:rPr lang="ru-RU" sz="3600" i="1" dirty="0" smtClean="0">
                <a:solidFill>
                  <a:srgbClr val="92D050"/>
                </a:solidFill>
                <a:effectLst>
                  <a:outerShdw blurRad="38100" dist="38100" dir="2700000" algn="tl">
                    <a:srgbClr val="000000">
                      <a:alpha val="43137"/>
                    </a:srgbClr>
                  </a:outerShdw>
                </a:effectLst>
              </a:rPr>
              <a:t>конях</a:t>
            </a:r>
            <a:r>
              <a:rPr lang="ru-RU" dirty="0"/>
              <a:t/>
            </a:r>
            <a:br>
              <a:rPr lang="ru-RU" dirty="0"/>
            </a:br>
            <a:endParaRPr lang="ru-RU" dirty="0"/>
          </a:p>
        </p:txBody>
      </p:sp>
      <p:pic>
        <p:nvPicPr>
          <p:cNvPr id="5122" name="Picture 2" descr="C:\Users\User\Desktop\15871742_1462894227083937_499430200082479599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16632"/>
            <a:ext cx="4377547" cy="32421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User\Desktop\15823007_1458912987482061_44266289364096964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7" y="3939480"/>
            <a:ext cx="4956754" cy="27830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988840"/>
            <a:ext cx="2394163" cy="17176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User\Desktop\133274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007" y="3573016"/>
            <a:ext cx="3893299" cy="27809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3226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logo_iet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5610" y="5118293"/>
            <a:ext cx="2483768" cy="172759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923928" y="116632"/>
            <a:ext cx="5111750" cy="1283742"/>
          </a:xfrm>
        </p:spPr>
        <p:txBody>
          <a:bodyPr/>
          <a:lstStyle/>
          <a:p>
            <a:pPr marL="0" indent="0" algn="ctr">
              <a:buNone/>
            </a:pPr>
            <a:r>
              <a:rPr lang="ru-RU" b="1" i="1" dirty="0">
                <a:solidFill>
                  <a:srgbClr val="FF0066"/>
                </a:solidFill>
                <a:effectLst>
                  <a:outerShdw blurRad="38100" dist="38100" dir="2700000" algn="tl">
                    <a:srgbClr val="000000">
                      <a:alpha val="43137"/>
                    </a:srgbClr>
                  </a:outerShdw>
                </a:effectLst>
              </a:rPr>
              <a:t>5- </a:t>
            </a:r>
            <a:r>
              <a:rPr lang="ru-RU" b="1" i="1" dirty="0" err="1">
                <a:solidFill>
                  <a:srgbClr val="FF0066"/>
                </a:solidFill>
                <a:effectLst>
                  <a:outerShdw blurRad="38100" dist="38100" dir="2700000" algn="tl">
                    <a:srgbClr val="000000">
                      <a:alpha val="43137"/>
                    </a:srgbClr>
                  </a:outerShdw>
                </a:effectLst>
              </a:rPr>
              <a:t>Відновлення</a:t>
            </a:r>
            <a:r>
              <a:rPr lang="ru-RU" b="1" i="1" dirty="0">
                <a:solidFill>
                  <a:srgbClr val="FF0066"/>
                </a:solidFill>
                <a:effectLst>
                  <a:outerShdw blurRad="38100" dist="38100" dir="2700000" algn="tl">
                    <a:srgbClr val="000000">
                      <a:alpha val="43137"/>
                    </a:srgbClr>
                  </a:outerShdw>
                </a:effectLst>
              </a:rPr>
              <a:t> та </a:t>
            </a:r>
            <a:r>
              <a:rPr lang="ru-RU" b="1" i="1" dirty="0" err="1">
                <a:solidFill>
                  <a:srgbClr val="FF0066"/>
                </a:solidFill>
                <a:effectLst>
                  <a:outerShdw blurRad="38100" dist="38100" dir="2700000" algn="tl">
                    <a:srgbClr val="000000">
                      <a:alpha val="43137"/>
                    </a:srgbClr>
                  </a:outerShdw>
                </a:effectLst>
              </a:rPr>
              <a:t>розширення</a:t>
            </a:r>
            <a:r>
              <a:rPr lang="ru-RU" b="1" i="1" dirty="0">
                <a:solidFill>
                  <a:srgbClr val="FF0066"/>
                </a:solidFill>
                <a:effectLst>
                  <a:outerShdw blurRad="38100" dist="38100" dir="2700000" algn="tl">
                    <a:srgbClr val="000000">
                      <a:alpha val="43137"/>
                    </a:srgbClr>
                  </a:outerShdw>
                </a:effectLst>
              </a:rPr>
              <a:t> </a:t>
            </a:r>
            <a:r>
              <a:rPr lang="ru-RU" b="1" i="1" dirty="0" err="1" smtClean="0">
                <a:solidFill>
                  <a:srgbClr val="FF0066"/>
                </a:solidFill>
                <a:effectLst>
                  <a:outerShdw blurRad="38100" dist="38100" dir="2700000" algn="tl">
                    <a:srgbClr val="000000">
                      <a:alpha val="43137"/>
                    </a:srgbClr>
                  </a:outerShdw>
                </a:effectLst>
              </a:rPr>
              <a:t>тротуарів</a:t>
            </a:r>
            <a:endParaRPr lang="ru-RU" b="1" i="1" dirty="0">
              <a:solidFill>
                <a:srgbClr val="FF0066"/>
              </a:solidFill>
              <a:effectLst>
                <a:outerShdw blurRad="38100" dist="38100" dir="2700000" algn="tl">
                  <a:srgbClr val="000000">
                    <a:alpha val="43137"/>
                  </a:srgbClr>
                </a:outerShdw>
              </a:effectLst>
            </a:endParaRPr>
          </a:p>
          <a:p>
            <a:endParaRPr lang="ru-RU" dirty="0"/>
          </a:p>
        </p:txBody>
      </p:sp>
      <p:pic>
        <p:nvPicPr>
          <p:cNvPr id="6147" name="Picture 3" descr="C:\Users\User\Desktop\форза\IMG_15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84" y="0"/>
            <a:ext cx="3199284" cy="21328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C:\Users\User\Desktop\форза\IMG_15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84" y="2286956"/>
            <a:ext cx="3199284" cy="21328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9" name="Picture 5" descr="C:\Users\User\Desktop\форза\IMG_15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84" y="4608174"/>
            <a:ext cx="3199284" cy="21328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D:\ФОТО\асфальтовині вулиці Борканюка, Буркут, Б. Хмельн\IMG_106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9460" y="1210542"/>
            <a:ext cx="2800782" cy="18671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1" name="Picture 7" descr="D:\ФОТО\Міські роботи та фото робіт\IMG_268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63327" y="3188082"/>
            <a:ext cx="4968552" cy="18489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D:\ФОТО\Міські роботи та фото робіт\IMG_268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3648" y="5115258"/>
            <a:ext cx="2706594" cy="16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3" name="Picture 9" descr="D:\ФОТО\смітники+дорога+бруківка\IMG_16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68156" y="1210542"/>
            <a:ext cx="2800784" cy="18671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6640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99392"/>
            <a:ext cx="4355976" cy="2420888"/>
          </a:xfrm>
        </p:spPr>
        <p:txBody>
          <a:bodyPr>
            <a:noAutofit/>
          </a:bodyPr>
          <a:lstStyle/>
          <a:p>
            <a:pPr lvl="0">
              <a:spcBef>
                <a:spcPct val="20000"/>
              </a:spcBef>
            </a:pPr>
            <a:r>
              <a:rPr lang="uk-UA" sz="2800" b="1" i="1" dirty="0">
                <a:solidFill>
                  <a:srgbClr val="92D050"/>
                </a:solidFill>
                <a:effectLst>
                  <a:outerShdw blurRad="38100" dist="38100" dir="2700000" algn="tl">
                    <a:srgbClr val="000000">
                      <a:alpha val="43137"/>
                    </a:srgbClr>
                  </a:outerShdw>
                </a:effectLst>
                <a:ea typeface="+mn-ea"/>
                <a:cs typeface="+mn-cs"/>
              </a:rPr>
              <a:t>6- Велосипедні маршрути та проведення щорічного </a:t>
            </a:r>
            <a:r>
              <a:rPr lang="uk-UA" sz="2800" b="1" i="1" dirty="0" err="1">
                <a:solidFill>
                  <a:srgbClr val="92D050"/>
                </a:solidFill>
                <a:effectLst>
                  <a:outerShdw blurRad="38100" dist="38100" dir="2700000" algn="tl">
                    <a:srgbClr val="000000">
                      <a:alpha val="43137"/>
                    </a:srgbClr>
                  </a:outerShdw>
                </a:effectLst>
                <a:ea typeface="+mn-ea"/>
                <a:cs typeface="+mn-cs"/>
              </a:rPr>
              <a:t>веломарафону</a:t>
            </a:r>
            <a:r>
              <a:rPr lang="uk-UA" sz="2800" b="1" i="1" dirty="0">
                <a:solidFill>
                  <a:srgbClr val="92D050"/>
                </a:solidFill>
                <a:effectLst>
                  <a:outerShdw blurRad="38100" dist="38100" dir="2700000" algn="tl">
                    <a:srgbClr val="000000">
                      <a:alpha val="43137"/>
                    </a:srgbClr>
                  </a:outerShdw>
                </a:effectLst>
                <a:ea typeface="+mn-ea"/>
                <a:cs typeface="+mn-cs"/>
              </a:rPr>
              <a:t> «Стежками опришків</a:t>
            </a:r>
            <a:r>
              <a:rPr lang="uk-UA" sz="2800" b="1" i="1" dirty="0" smtClean="0">
                <a:solidFill>
                  <a:srgbClr val="92D050"/>
                </a:solidFill>
                <a:effectLst>
                  <a:outerShdw blurRad="38100" dist="38100" dir="2700000" algn="tl">
                    <a:srgbClr val="000000">
                      <a:alpha val="43137"/>
                    </a:srgbClr>
                  </a:outerShdw>
                </a:effectLst>
                <a:ea typeface="+mn-ea"/>
                <a:cs typeface="+mn-cs"/>
              </a:rPr>
              <a:t>»</a:t>
            </a:r>
            <a:r>
              <a:rPr lang="ru-RU" sz="2800" i="1" dirty="0">
                <a:solidFill>
                  <a:srgbClr val="92D050"/>
                </a:solidFill>
                <a:effectLst>
                  <a:outerShdw blurRad="38100" dist="38100" dir="2700000" algn="tl">
                    <a:srgbClr val="000000">
                      <a:alpha val="43137"/>
                    </a:srgbClr>
                  </a:outerShdw>
                </a:effectLst>
                <a:ea typeface="+mn-ea"/>
                <a:cs typeface="+mn-cs"/>
              </a:rPr>
              <a:t/>
            </a:r>
            <a:br>
              <a:rPr lang="ru-RU" sz="2800" i="1" dirty="0">
                <a:solidFill>
                  <a:srgbClr val="92D050"/>
                </a:solidFill>
                <a:effectLst>
                  <a:outerShdw blurRad="38100" dist="38100" dir="2700000" algn="tl">
                    <a:srgbClr val="000000">
                      <a:alpha val="43137"/>
                    </a:srgbClr>
                  </a:outerShdw>
                </a:effectLst>
                <a:ea typeface="+mn-ea"/>
                <a:cs typeface="+mn-cs"/>
              </a:rPr>
            </a:br>
            <a:endParaRPr lang="ru-RU" sz="2800" dirty="0">
              <a:solidFill>
                <a:srgbClr val="92D050"/>
              </a:solidFill>
            </a:endParaRPr>
          </a:p>
        </p:txBody>
      </p:sp>
      <p:pic>
        <p:nvPicPr>
          <p:cNvPr id="7170" name="Picture 2" descr="C:\Users\User\Desktop\1440483841_11953132_844004452349442_734721441708227599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1127"/>
            <a:ext cx="3960440" cy="26402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171" name="Picture 3" descr="C:\Users\User\Desktop\Без названия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996952"/>
            <a:ext cx="3204964" cy="18927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172" name="Picture 4" descr="C:\Users\User\Desktop\стежками-опришків-20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966180"/>
            <a:ext cx="5184576" cy="27668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173" name="Picture 5" descr="C:\Users\User\Desktop\стежками_опришків_2016-702x4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846442"/>
            <a:ext cx="3612872" cy="19299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2927" y="5013795"/>
            <a:ext cx="23955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550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13"/>
            <a:ext cx="8229600" cy="881407"/>
          </a:xfrm>
        </p:spPr>
        <p:txBody>
          <a:bodyPr>
            <a:normAutofit/>
          </a:bodyPr>
          <a:lstStyle/>
          <a:p>
            <a:r>
              <a:rPr lang="uk-UA" b="1" i="1" dirty="0" smtClean="0">
                <a:solidFill>
                  <a:srgbClr val="E04090"/>
                </a:solidFill>
                <a:effectLst>
                  <a:outerShdw blurRad="38100" dist="38100" dir="2700000" algn="tl">
                    <a:srgbClr val="000000">
                      <a:alpha val="43137"/>
                    </a:srgbClr>
                  </a:outerShdw>
                </a:effectLst>
                <a:latin typeface="Times New Roman" pitchFamily="18" charset="0"/>
                <a:cs typeface="Times New Roman" pitchFamily="18" charset="0"/>
              </a:rPr>
              <a:t>Дякую за увагу!</a:t>
            </a:r>
            <a:endParaRPr lang="ru-RU" b="1" i="1" dirty="0">
              <a:solidFill>
                <a:srgbClr val="E0409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194" name="Picture 2" descr="C:\Users\User\Desktop\САЙТ ФОТО\IMG_30y87-13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43" y="27313"/>
            <a:ext cx="2531813" cy="38524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descr="C:\Users\User\Desktop\САЙТ ФОТО\IMG_31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557" y="4005064"/>
            <a:ext cx="3974395" cy="26505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7" name="Picture 5" descr="D:\ФОТО ДЛЯ ПРОД\0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4045" y="0"/>
            <a:ext cx="2420650" cy="1620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D:\ФОТО ДЛЯ ПРОД\HRjv5GQc4H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618021"/>
            <a:ext cx="4169918" cy="28668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9" name="Picture 7" descr="D:\ФОТО ДЛЯ ПРОД\DSC024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4570" y="1620435"/>
            <a:ext cx="2816646" cy="18855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00" name="Picture 8" descr="D:\ФОТО ДЛЯ ПРОД\Рахів\IMG_315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9356" y="1192612"/>
            <a:ext cx="3486690" cy="23133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69526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400" dirty="0" smtClean="0"/>
              <a:t/>
            </a:r>
            <a:br>
              <a:rPr lang="ru-RU" sz="1400" dirty="0" smtClean="0"/>
            </a:br>
            <a:r>
              <a:rPr lang="ru-RU" sz="1600" dirty="0"/>
              <a:t/>
            </a:r>
            <a:br>
              <a:rPr lang="ru-RU" sz="1600" dirty="0"/>
            </a:br>
            <a:endParaRPr lang="ru-RU" sz="1600" dirty="0"/>
          </a:p>
        </p:txBody>
      </p:sp>
      <p:sp>
        <p:nvSpPr>
          <p:cNvPr id="4" name="Объект 3"/>
          <p:cNvSpPr>
            <a:spLocks noGrp="1"/>
          </p:cNvSpPr>
          <p:nvPr>
            <p:ph idx="1"/>
          </p:nvPr>
        </p:nvSpPr>
        <p:spPr>
          <a:xfrm>
            <a:off x="3563888" y="116633"/>
            <a:ext cx="5472608" cy="4392487"/>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lgn="ctr">
              <a:buNone/>
            </a:pP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Європейський</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тиждень</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мобільності</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 свято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раціонального</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розвитку</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транспорту.</a:t>
            </a:r>
            <a:b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b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Щороку</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з 16 по 22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вересня</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його</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святкують</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у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понад</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5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тисячах</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міст</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Європи</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щоб</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показати</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що</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використання</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приватних</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автомобілів</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потрібно</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зменшувати</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а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використання</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громадського</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транспорту і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велосипедів</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збільшувати</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a:t>
            </a:r>
            <a:b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br>
            <a:r>
              <a:rPr lang="ru-RU" sz="1800" b="1" dirty="0" smtClean="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Тема ЄТМ 2016: </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Розумна</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і стала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мобільність</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інвестиція</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в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Європу</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a:t>
            </a:r>
            <a:b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b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а слоган: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Розумна</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мобільність</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Сильна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економіка</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a:t>
            </a:r>
            <a:b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b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В 2016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році</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місто</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Рахів</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вперше</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приєдналось</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до проекту. </a:t>
            </a:r>
            <a:b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br>
            <a:r>
              <a:rPr lang="ru-RU" sz="1800" b="1" dirty="0" err="1" smtClean="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Хартію</a:t>
            </a:r>
            <a:r>
              <a:rPr lang="ru-RU" sz="1800" b="1" dirty="0" smtClean="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яка </a:t>
            </a:r>
            <a:r>
              <a:rPr lang="ru-RU" sz="1800" b="1" dirty="0" err="1" smtClean="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декларує</a:t>
            </a:r>
            <a:r>
              <a:rPr lang="ru-RU" sz="1800" b="1" dirty="0" smtClean="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участь у </a:t>
            </a:r>
            <a:r>
              <a:rPr lang="ru-RU" sz="1800" b="1" dirty="0" err="1" smtClean="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Європейському</a:t>
            </a:r>
            <a:r>
              <a:rPr lang="ru-RU" sz="1800" b="1" dirty="0" smtClean="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smtClean="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тижні</a:t>
            </a:r>
            <a:r>
              <a:rPr lang="ru-RU" sz="1800" b="1" dirty="0" smtClean="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smtClean="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мобільності</a:t>
            </a:r>
            <a:r>
              <a:rPr lang="ru-RU" sz="1800" b="1" dirty="0" smtClean="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підписав</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міський</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голова </a:t>
            </a:r>
            <a:endParaRPr lang="ru-RU" sz="1800" b="1" dirty="0" smtClean="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endParaRPr>
          </a:p>
          <a:p>
            <a:pPr marL="0" indent="0" algn="ctr">
              <a:buNone/>
            </a:pPr>
            <a:r>
              <a:rPr lang="ru-RU" sz="1800" b="1" dirty="0" err="1" smtClean="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Віктор</a:t>
            </a:r>
            <a:r>
              <a:rPr lang="ru-RU" sz="1800" b="1" dirty="0" smtClean="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1800" b="1" dirty="0" err="1">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Васильович</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Медвідь.</a:t>
            </a:r>
            <a:endParaRPr lang="ru-RU" sz="1800" dirty="0">
              <a:solidFill>
                <a:schemeClr val="accent3">
                  <a:lumMod val="75000"/>
                </a:schemeClr>
              </a:solidFill>
              <a:effectLst>
                <a:outerShdw blurRad="38100" dist="38100" dir="2700000" algn="tl">
                  <a:srgbClr val="000000">
                    <a:alpha val="43137"/>
                  </a:srgbClr>
                </a:outerShdw>
              </a:effectLst>
            </a:endParaRPr>
          </a:p>
        </p:txBody>
      </p:sp>
      <p:sp>
        <p:nvSpPr>
          <p:cNvPr id="5" name="Текст 4"/>
          <p:cNvSpPr>
            <a:spLocks noGrp="1"/>
          </p:cNvSpPr>
          <p:nvPr>
            <p:ph type="body" sz="half" idx="2"/>
          </p:nvPr>
        </p:nvSpPr>
        <p:spPr>
          <a:xfrm>
            <a:off x="457200" y="332656"/>
            <a:ext cx="3008313" cy="5793507"/>
          </a:xfrm>
        </p:spPr>
        <p:txBody>
          <a:bodyPr/>
          <a:lstStyle/>
          <a:p>
            <a:endParaRPr lang="ru-RU" dirty="0"/>
          </a:p>
        </p:txBody>
      </p:sp>
      <p:pic>
        <p:nvPicPr>
          <p:cNvPr id="4098" name="Picture 2" descr="C:\Users\User\Desktop\cropped-cropped-emw-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81128"/>
            <a:ext cx="9121567" cy="2276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Users\User\Desktop\iKod0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96"/>
            <a:ext cx="3491881" cy="4604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869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cropped-cropped-emw-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1" y="4869160"/>
            <a:ext cx="9123413" cy="209056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4624"/>
            <a:ext cx="8229600" cy="2232248"/>
          </a:xfrm>
        </p:spPr>
        <p:txBody>
          <a:bodyPr>
            <a:normAutofit/>
          </a:bodyPr>
          <a:lstStyle/>
          <a:p>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З 16 - 22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вересня</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у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Рахові</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було</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проведено ряд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заходів</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зокрема</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вчитель</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біології</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та основ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здоров’я</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Рахівської ЗОШ І-ІІІ ст. № 1 Оксана Турок, провела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освітні</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заходи, де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діти</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визначали</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альтернативні</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способи</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пересування</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які</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завдають</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меншої</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шкоди</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навколишньому</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середовищу</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та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здоров’ю</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людини</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Також</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наголошували</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на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безпец</a:t>
            </a:r>
            <a:r>
              <a:rPr lang="uk-UA" sz="1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і</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руху</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для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велосипедистів</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пішоходів</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та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користувачів</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громадським</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транспортом, особливо в темну пору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доби</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Освітні</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тренінги</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були</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проведені</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серед</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учнів</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1, 3, 7, 8, 11 </a:t>
            </a:r>
            <a:r>
              <a:rPr lang="ru-RU" sz="1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класів</a:t>
            </a:r>
            <a:r>
              <a:rPr lang="ru-RU" sz="1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6" name="Picture 4" descr="C:\Users\User\Desktop\etm-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04864"/>
            <a:ext cx="2879842"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7" name="Picture 5" descr="C:\Users\User\Desktop\etm-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8716" y="2194813"/>
            <a:ext cx="3024336" cy="2268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C:\Users\User\Desktop\etm-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6298" y="2194813"/>
            <a:ext cx="2867116" cy="21503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9077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784976" cy="1988840"/>
          </a:xfrm>
        </p:spPr>
        <p:txBody>
          <a:bodyPr>
            <a:normAutofit/>
          </a:bodyPr>
          <a:lstStyle/>
          <a:p>
            <a:r>
              <a:rPr lang="ru-RU" sz="2000" b="1" i="1" dirty="0" err="1" smtClean="0">
                <a:solidFill>
                  <a:srgbClr val="92D050"/>
                </a:solidFill>
                <a:effectLst>
                  <a:outerShdw blurRad="38100" dist="38100" dir="2700000" algn="tl">
                    <a:srgbClr val="000000">
                      <a:alpha val="43137"/>
                    </a:srgbClr>
                  </a:outerShdw>
                </a:effectLst>
              </a:rPr>
              <a:t>Рахівська</a:t>
            </a:r>
            <a:r>
              <a:rPr lang="ru-RU" sz="2000" b="1" i="1" dirty="0" smtClean="0">
                <a:solidFill>
                  <a:srgbClr val="92D050"/>
                </a:solidFill>
                <a:effectLst>
                  <a:outerShdw blurRad="38100" dist="38100" dir="2700000" algn="tl">
                    <a:srgbClr val="000000">
                      <a:alpha val="43137"/>
                    </a:srgbClr>
                  </a:outerShdw>
                </a:effectLst>
              </a:rPr>
              <a:t> </a:t>
            </a:r>
            <a:r>
              <a:rPr lang="ru-RU" sz="2000" b="1" i="1" dirty="0" err="1" smtClean="0">
                <a:solidFill>
                  <a:srgbClr val="92D050"/>
                </a:solidFill>
                <a:effectLst>
                  <a:outerShdw blurRad="38100" dist="38100" dir="2700000" algn="tl">
                    <a:srgbClr val="000000">
                      <a:alpha val="43137"/>
                    </a:srgbClr>
                  </a:outerShdw>
                </a:effectLst>
              </a:rPr>
              <a:t>міська</a:t>
            </a:r>
            <a:r>
              <a:rPr lang="ru-RU" sz="2000" b="1" i="1" dirty="0" smtClean="0">
                <a:solidFill>
                  <a:srgbClr val="92D050"/>
                </a:solidFill>
                <a:effectLst>
                  <a:outerShdw blurRad="38100" dist="38100" dir="2700000" algn="tl">
                    <a:srgbClr val="000000">
                      <a:alpha val="43137"/>
                    </a:srgbClr>
                  </a:outerShdw>
                </a:effectLst>
              </a:rPr>
              <a:t> рада </a:t>
            </a:r>
            <a:r>
              <a:rPr lang="ru-RU" sz="2000" b="1" i="1" dirty="0" err="1" smtClean="0">
                <a:solidFill>
                  <a:srgbClr val="92D050"/>
                </a:solidFill>
                <a:effectLst>
                  <a:outerShdw blurRad="38100" dist="38100" dir="2700000" algn="tl">
                    <a:srgbClr val="000000">
                      <a:alpha val="43137"/>
                    </a:srgbClr>
                  </a:outerShdw>
                </a:effectLst>
              </a:rPr>
              <a:t>спільно</a:t>
            </a:r>
            <a:r>
              <a:rPr lang="ru-RU" sz="2000" b="1" i="1" dirty="0" smtClean="0">
                <a:solidFill>
                  <a:srgbClr val="92D050"/>
                </a:solidFill>
                <a:effectLst>
                  <a:outerShdw blurRad="38100" dist="38100" dir="2700000" algn="tl">
                    <a:srgbClr val="000000">
                      <a:alpha val="43137"/>
                    </a:srgbClr>
                  </a:outerShdw>
                </a:effectLst>
              </a:rPr>
              <a:t> з </a:t>
            </a:r>
            <a:r>
              <a:rPr lang="ru-RU" sz="2000" b="1" i="1" dirty="0" err="1" smtClean="0">
                <a:solidFill>
                  <a:srgbClr val="92D050"/>
                </a:solidFill>
                <a:effectLst>
                  <a:outerShdw blurRad="38100" dist="38100" dir="2700000" algn="tl">
                    <a:srgbClr val="000000">
                      <a:alpha val="43137"/>
                    </a:srgbClr>
                  </a:outerShdw>
                </a:effectLst>
              </a:rPr>
              <a:t>Агенцією</a:t>
            </a:r>
            <a:r>
              <a:rPr lang="ru-RU" sz="2000" b="1" i="1" dirty="0" smtClean="0">
                <a:solidFill>
                  <a:srgbClr val="92D050"/>
                </a:solidFill>
                <a:effectLst>
                  <a:outerShdw blurRad="38100" dist="38100" dir="2700000" algn="tl">
                    <a:srgbClr val="000000">
                      <a:alpha val="43137"/>
                    </a:srgbClr>
                  </a:outerShdw>
                </a:effectLst>
              </a:rPr>
              <a:t> </a:t>
            </a:r>
            <a:r>
              <a:rPr lang="ru-RU" sz="2000" b="1" i="1" dirty="0" err="1" smtClean="0">
                <a:solidFill>
                  <a:srgbClr val="92D050"/>
                </a:solidFill>
                <a:effectLst>
                  <a:outerShdw blurRad="38100" dist="38100" dir="2700000" algn="tl">
                    <a:srgbClr val="000000">
                      <a:alpha val="43137"/>
                    </a:srgbClr>
                  </a:outerShdw>
                </a:effectLst>
              </a:rPr>
              <a:t>регіонального</a:t>
            </a:r>
            <a:r>
              <a:rPr lang="ru-RU" sz="2000" b="1" i="1" dirty="0" smtClean="0">
                <a:solidFill>
                  <a:srgbClr val="92D050"/>
                </a:solidFill>
                <a:effectLst>
                  <a:outerShdw blurRad="38100" dist="38100" dir="2700000" algn="tl">
                    <a:srgbClr val="000000">
                      <a:alpha val="43137"/>
                    </a:srgbClr>
                  </a:outerShdw>
                </a:effectLst>
              </a:rPr>
              <a:t> </a:t>
            </a:r>
            <a:r>
              <a:rPr lang="ru-RU" sz="2000" b="1" i="1" dirty="0" err="1" smtClean="0">
                <a:solidFill>
                  <a:srgbClr val="92D050"/>
                </a:solidFill>
                <a:effectLst>
                  <a:outerShdw blurRad="38100" dist="38100" dir="2700000" algn="tl">
                    <a:srgbClr val="000000">
                      <a:alpha val="43137"/>
                    </a:srgbClr>
                  </a:outerShdw>
                </a:effectLst>
              </a:rPr>
              <a:t>розвитку</a:t>
            </a:r>
            <a:r>
              <a:rPr lang="ru-RU" sz="2000" b="1" i="1" dirty="0" smtClean="0">
                <a:solidFill>
                  <a:srgbClr val="92D050"/>
                </a:solidFill>
                <a:effectLst>
                  <a:outerShdw blurRad="38100" dist="38100" dir="2700000" algn="tl">
                    <a:srgbClr val="000000">
                      <a:alpha val="43137"/>
                    </a:srgbClr>
                  </a:outerShdw>
                </a:effectLst>
              </a:rPr>
              <a:t>, </a:t>
            </a:r>
            <a:r>
              <a:rPr lang="ru-RU" sz="2000" b="1" i="1" dirty="0" err="1" smtClean="0">
                <a:solidFill>
                  <a:srgbClr val="92D050"/>
                </a:solidFill>
                <a:effectLst>
                  <a:outerShdw blurRad="38100" dist="38100" dir="2700000" algn="tl">
                    <a:srgbClr val="000000">
                      <a:alpha val="43137"/>
                    </a:srgbClr>
                  </a:outerShdw>
                </a:effectLst>
              </a:rPr>
              <a:t>відділом</a:t>
            </a:r>
            <a:r>
              <a:rPr lang="ru-RU" sz="2000" b="1" i="1" dirty="0" smtClean="0">
                <a:solidFill>
                  <a:srgbClr val="92D050"/>
                </a:solidFill>
                <a:effectLst>
                  <a:outerShdw blurRad="38100" dist="38100" dir="2700000" algn="tl">
                    <a:srgbClr val="000000">
                      <a:alpha val="43137"/>
                    </a:srgbClr>
                  </a:outerShdw>
                </a:effectLst>
              </a:rPr>
              <a:t> </a:t>
            </a:r>
            <a:r>
              <a:rPr lang="ru-RU" sz="2000" b="1" i="1" dirty="0" err="1" smtClean="0">
                <a:solidFill>
                  <a:srgbClr val="92D050"/>
                </a:solidFill>
                <a:effectLst>
                  <a:outerShdw blurRad="38100" dist="38100" dir="2700000" algn="tl">
                    <a:srgbClr val="000000">
                      <a:alpha val="43137"/>
                    </a:srgbClr>
                  </a:outerShdw>
                </a:effectLst>
              </a:rPr>
              <a:t>освіти</a:t>
            </a:r>
            <a:r>
              <a:rPr lang="ru-RU" sz="2000" b="1" i="1" dirty="0" smtClean="0">
                <a:solidFill>
                  <a:srgbClr val="92D050"/>
                </a:solidFill>
                <a:effectLst>
                  <a:outerShdw blurRad="38100" dist="38100" dir="2700000" algn="tl">
                    <a:srgbClr val="000000">
                      <a:alpha val="43137"/>
                    </a:srgbClr>
                  </a:outerShdw>
                </a:effectLst>
              </a:rPr>
              <a:t> Рахівської РДА та </a:t>
            </a:r>
            <a:r>
              <a:rPr lang="ru-RU" sz="2000" b="1" i="1" dirty="0" err="1" smtClean="0">
                <a:solidFill>
                  <a:srgbClr val="92D050"/>
                </a:solidFill>
                <a:effectLst>
                  <a:outerShdw blurRad="38100" dist="38100" dir="2700000" algn="tl">
                    <a:srgbClr val="000000">
                      <a:alpha val="43137"/>
                    </a:srgbClr>
                  </a:outerShdw>
                </a:effectLst>
              </a:rPr>
              <a:t>вихованцями</a:t>
            </a:r>
            <a:r>
              <a:rPr lang="ru-RU" sz="2000" b="1" i="1" dirty="0" smtClean="0">
                <a:solidFill>
                  <a:srgbClr val="92D050"/>
                </a:solidFill>
                <a:effectLst>
                  <a:outerShdw blurRad="38100" dist="38100" dir="2700000" algn="tl">
                    <a:srgbClr val="000000">
                      <a:alpha val="43137"/>
                    </a:srgbClr>
                  </a:outerShdw>
                </a:effectLst>
              </a:rPr>
              <a:t> </a:t>
            </a:r>
            <a:r>
              <a:rPr lang="ru-RU" sz="2000" b="1" i="1" dirty="0" err="1" smtClean="0">
                <a:solidFill>
                  <a:srgbClr val="92D050"/>
                </a:solidFill>
                <a:effectLst>
                  <a:outerShdw blurRad="38100" dist="38100" dir="2700000" algn="tl">
                    <a:srgbClr val="000000">
                      <a:alpha val="43137"/>
                    </a:srgbClr>
                  </a:outerShdw>
                </a:effectLst>
              </a:rPr>
              <a:t>спортивної</a:t>
            </a:r>
            <a:r>
              <a:rPr lang="ru-RU" sz="2000" b="1" i="1" dirty="0" smtClean="0">
                <a:solidFill>
                  <a:srgbClr val="92D050"/>
                </a:solidFill>
                <a:effectLst>
                  <a:outerShdw blurRad="38100" dist="38100" dir="2700000" algn="tl">
                    <a:srgbClr val="000000">
                      <a:alpha val="43137"/>
                    </a:srgbClr>
                  </a:outerShdw>
                </a:effectLst>
              </a:rPr>
              <a:t> </a:t>
            </a:r>
            <a:r>
              <a:rPr lang="ru-RU" sz="2000" b="1" i="1" dirty="0" err="1" smtClean="0">
                <a:solidFill>
                  <a:srgbClr val="92D050"/>
                </a:solidFill>
                <a:effectLst>
                  <a:outerShdw blurRad="38100" dist="38100" dir="2700000" algn="tl">
                    <a:srgbClr val="000000">
                      <a:alpha val="43137"/>
                    </a:srgbClr>
                  </a:outerShdw>
                </a:effectLst>
              </a:rPr>
              <a:t>школи</a:t>
            </a:r>
            <a:r>
              <a:rPr lang="ru-RU" sz="2000" b="1" i="1" dirty="0" smtClean="0">
                <a:solidFill>
                  <a:srgbClr val="92D050"/>
                </a:solidFill>
                <a:effectLst>
                  <a:outerShdw blurRad="38100" dist="38100" dir="2700000" algn="tl">
                    <a:srgbClr val="000000">
                      <a:alpha val="43137"/>
                    </a:srgbClr>
                  </a:outerShdw>
                </a:effectLst>
              </a:rPr>
              <a:t> </a:t>
            </a:r>
            <a:r>
              <a:rPr lang="ru-RU" sz="2000" b="1" i="1" dirty="0" err="1" smtClean="0">
                <a:solidFill>
                  <a:srgbClr val="92D050"/>
                </a:solidFill>
                <a:effectLst>
                  <a:outerShdw blurRad="38100" dist="38100" dir="2700000" algn="tl">
                    <a:srgbClr val="000000">
                      <a:alpha val="43137"/>
                    </a:srgbClr>
                  </a:outerShdw>
                </a:effectLst>
              </a:rPr>
              <a:t>організували</a:t>
            </a:r>
            <a:r>
              <a:rPr lang="ru-RU" sz="2000" b="1" i="1" dirty="0" smtClean="0">
                <a:solidFill>
                  <a:srgbClr val="92D050"/>
                </a:solidFill>
                <a:effectLst>
                  <a:outerShdw blurRad="38100" dist="38100" dir="2700000" algn="tl">
                    <a:srgbClr val="000000">
                      <a:alpha val="43137"/>
                    </a:srgbClr>
                  </a:outerShdw>
                </a:effectLst>
              </a:rPr>
              <a:t> </a:t>
            </a:r>
            <a:r>
              <a:rPr lang="ru-RU" sz="2000" b="1" i="1" dirty="0" err="1" smtClean="0">
                <a:solidFill>
                  <a:srgbClr val="92D050"/>
                </a:solidFill>
                <a:effectLst>
                  <a:outerShdw blurRad="38100" dist="38100" dir="2700000" algn="tl">
                    <a:srgbClr val="000000">
                      <a:alpha val="43137"/>
                    </a:srgbClr>
                  </a:outerShdw>
                </a:effectLst>
              </a:rPr>
              <a:t>велопробіг</a:t>
            </a:r>
            <a:r>
              <a:rPr lang="ru-RU" sz="2000" b="1" i="1" dirty="0" smtClean="0">
                <a:solidFill>
                  <a:srgbClr val="92D050"/>
                </a:solidFill>
                <a:effectLst>
                  <a:outerShdw blurRad="38100" dist="38100" dir="2700000" algn="tl">
                    <a:srgbClr val="000000">
                      <a:alpha val="43137"/>
                    </a:srgbClr>
                  </a:outerShdw>
                </a:effectLst>
              </a:rPr>
              <a:t> </a:t>
            </a:r>
            <a:r>
              <a:rPr lang="ru-RU" sz="2000" b="1" i="1" dirty="0" err="1" smtClean="0">
                <a:solidFill>
                  <a:srgbClr val="92D050"/>
                </a:solidFill>
                <a:effectLst>
                  <a:outerShdw blurRad="38100" dist="38100" dir="2700000" algn="tl">
                    <a:srgbClr val="000000">
                      <a:alpha val="43137"/>
                    </a:srgbClr>
                  </a:outerShdw>
                </a:effectLst>
              </a:rPr>
              <a:t>містом</a:t>
            </a:r>
            <a:r>
              <a:rPr lang="ru-RU" sz="2000" b="1" i="1" dirty="0" smtClean="0">
                <a:solidFill>
                  <a:srgbClr val="92D050"/>
                </a:solidFill>
                <a:effectLst>
                  <a:outerShdw blurRad="38100" dist="38100" dir="2700000" algn="tl">
                    <a:srgbClr val="000000">
                      <a:alpha val="43137"/>
                    </a:srgbClr>
                  </a:outerShdw>
                </a:effectLst>
              </a:rPr>
              <a:t> та День </a:t>
            </a:r>
            <a:r>
              <a:rPr lang="ru-RU" sz="2000" b="1" i="1" dirty="0" err="1" smtClean="0">
                <a:solidFill>
                  <a:srgbClr val="92D050"/>
                </a:solidFill>
                <a:effectLst>
                  <a:outerShdw blurRad="38100" dist="38100" dir="2700000" algn="tl">
                    <a:srgbClr val="000000">
                      <a:alpha val="43137"/>
                    </a:srgbClr>
                  </a:outerShdw>
                </a:effectLst>
              </a:rPr>
              <a:t>відкритих</a:t>
            </a:r>
            <a:r>
              <a:rPr lang="ru-RU" sz="2000" b="1" i="1" dirty="0" smtClean="0">
                <a:solidFill>
                  <a:srgbClr val="92D050"/>
                </a:solidFill>
                <a:effectLst>
                  <a:outerShdw blurRad="38100" dist="38100" dir="2700000" algn="tl">
                    <a:srgbClr val="000000">
                      <a:alpha val="43137"/>
                    </a:srgbClr>
                  </a:outerShdw>
                </a:effectLst>
              </a:rPr>
              <a:t> дверей в автопарку.</a:t>
            </a:r>
            <a:endParaRPr lang="ru-RU" sz="2000" b="1" i="1" dirty="0">
              <a:solidFill>
                <a:srgbClr val="92D050"/>
              </a:solidFill>
              <a:effectLst>
                <a:outerShdw blurRad="38100" dist="38100" dir="2700000" algn="tl">
                  <a:srgbClr val="000000">
                    <a:alpha val="43137"/>
                  </a:srgbClr>
                </a:outerShdw>
              </a:effectLst>
            </a:endParaRPr>
          </a:p>
        </p:txBody>
      </p:sp>
      <p:pic>
        <p:nvPicPr>
          <p:cNvPr id="5122" name="Picture 2" descr="C:\Users\User\Desktop\ЄТМ фото діток\IMG_28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85" y="2204864"/>
            <a:ext cx="2880320" cy="19202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Users\User\Desktop\ЄТМ фото діток\IMG_29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909" y="2204864"/>
            <a:ext cx="2843808" cy="1895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C:\Users\User\Desktop\ЄТМ фото діток\IMG_29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1" y="2204864"/>
            <a:ext cx="2843809" cy="1895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5" name="Picture 5" descr="C:\Users\User\Desktop\ЄТМ фото діток\IMG_29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85" y="4365104"/>
            <a:ext cx="2927955" cy="19519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C:\Users\User\Desktop\ЄТМ фото діток\IMG_292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5865" y="4365104"/>
            <a:ext cx="2843808" cy="19519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7" name="Picture 7" descr="C:\Users\User\Desktop\ЄТМ фото діток\IMG_292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7489" y="4365104"/>
            <a:ext cx="2843808" cy="1960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C:\Users\User\Desktop\european-mobility-week-mascotte-edga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86" y="1316634"/>
            <a:ext cx="1066930" cy="87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99031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ЄТМ\ЄТМ фото діток\IMG_29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36646"/>
            <a:ext cx="2843808" cy="1895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D:\ЄТМ\ЄТМ фото діток\IMG_29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36646"/>
            <a:ext cx="2843809" cy="1895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2" descr="C:\Users\User\Desktop\ЄТМ фото діток\IMG_29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5" y="236646"/>
            <a:ext cx="2843808" cy="1895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descr="C:\Users\User\Desktop\ЄТМ фото діток\IMG_29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2280219"/>
            <a:ext cx="3762164" cy="25081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User\Desktop\ЄТМ фото діток\IMG_29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4005064"/>
            <a:ext cx="3834174" cy="25561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User\Desktop\cropped-cropped-emw-cop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5269663"/>
            <a:ext cx="4446240" cy="14717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2173" y="2287368"/>
            <a:ext cx="2394163" cy="17176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902023"/>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143000"/>
          </a:xfrm>
        </p:spPr>
        <p:txBody>
          <a:bodyPr>
            <a:normAutofit fontScale="90000"/>
          </a:bodyPr>
          <a:lstStyle/>
          <a:p>
            <a:r>
              <a:rPr lang="uk-UA" b="1" i="1" dirty="0" smtClean="0">
                <a:solidFill>
                  <a:schemeClr val="accent6">
                    <a:lumMod val="75000"/>
                  </a:schemeClr>
                </a:solidFill>
                <a:effectLst>
                  <a:outerShdw blurRad="38100" dist="38100" dir="2700000" algn="tl">
                    <a:srgbClr val="000000">
                      <a:alpha val="43137"/>
                    </a:srgbClr>
                  </a:outerShdw>
                </a:effectLst>
              </a:rPr>
              <a:t>Серед кращих постійних заходів ЄТМ 2016 року у місті Рахів ми виділили:</a:t>
            </a:r>
            <a:endParaRPr lang="ru-RU" b="1" i="1" dirty="0">
              <a:solidFill>
                <a:schemeClr val="accent6">
                  <a:lumMod val="75000"/>
                </a:schemeClr>
              </a:solidFill>
              <a:effectLst>
                <a:outerShdw blurRad="38100" dist="38100" dir="2700000" algn="tl">
                  <a:srgbClr val="000000">
                    <a:alpha val="43137"/>
                  </a:srgbClr>
                </a:outerShdw>
              </a:effectLst>
            </a:endParaRPr>
          </a:p>
        </p:txBody>
      </p:sp>
      <p:pic>
        <p:nvPicPr>
          <p:cNvPr id="6147" name="Picture 3" descr="C:\Users\User\Desktop\mobweek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6017"/>
            <a:ext cx="9144000" cy="1988840"/>
          </a:xfrm>
          <a:prstGeom prst="rect">
            <a:avLst/>
          </a:prstGeom>
          <a:noFill/>
          <a:extLst>
            <a:ext uri="{909E8E84-426E-40DD-AFC4-6F175D3DCCD1}">
              <a14:hiddenFill xmlns:a14="http://schemas.microsoft.com/office/drawing/2010/main">
                <a:solidFill>
                  <a:srgbClr val="FFFFFF"/>
                </a:solidFill>
              </a14:hiddenFill>
            </a:ext>
          </a:extLst>
        </p:spPr>
      </p:pic>
      <p:sp>
        <p:nvSpPr>
          <p:cNvPr id="8" name="Объект 4"/>
          <p:cNvSpPr>
            <a:spLocks noGrp="1"/>
          </p:cNvSpPr>
          <p:nvPr>
            <p:ph idx="1"/>
          </p:nvPr>
        </p:nvSpPr>
        <p:spPr>
          <a:xfrm>
            <a:off x="0" y="1484784"/>
            <a:ext cx="9144000" cy="3384377"/>
          </a:xfrm>
        </p:spPr>
        <p:txBody>
          <a:bodyPr>
            <a:normAutofit lnSpcReduction="10000"/>
          </a:bodyPr>
          <a:lstStyle/>
          <a:p>
            <a:pPr marL="0" indent="0">
              <a:buNone/>
            </a:pPr>
            <a:endParaRPr lang="uk-UA" sz="2000" i="1" dirty="0" smtClean="0">
              <a:solidFill>
                <a:schemeClr val="accent6">
                  <a:lumMod val="75000"/>
                </a:schemeClr>
              </a:solidFill>
              <a:effectLst>
                <a:outerShdw blurRad="38100" dist="38100" dir="2700000" algn="tl">
                  <a:srgbClr val="000000">
                    <a:alpha val="43137"/>
                  </a:srgbClr>
                </a:outerShdw>
              </a:effectLst>
            </a:endParaRPr>
          </a:p>
          <a:p>
            <a:pPr marL="0" indent="0">
              <a:buNone/>
            </a:pPr>
            <a:r>
              <a:rPr lang="uk-UA" sz="2000" i="1" dirty="0" smtClean="0">
                <a:solidFill>
                  <a:schemeClr val="accent6">
                    <a:lumMod val="75000"/>
                  </a:schemeClr>
                </a:solidFill>
                <a:effectLst>
                  <a:outerShdw blurRad="38100" dist="38100" dir="2700000" algn="tl">
                    <a:srgbClr val="000000">
                      <a:alpha val="43137"/>
                    </a:srgbClr>
                  </a:outerShdw>
                </a:effectLst>
              </a:rPr>
              <a:t>1- Відновлення містків та мостів.</a:t>
            </a:r>
          </a:p>
          <a:p>
            <a:pPr marL="0" indent="0">
              <a:buNone/>
            </a:pPr>
            <a:r>
              <a:rPr lang="uk-UA" sz="2000" i="1" dirty="0" smtClean="0">
                <a:solidFill>
                  <a:schemeClr val="accent6">
                    <a:lumMod val="75000"/>
                  </a:schemeClr>
                </a:solidFill>
                <a:effectLst>
                  <a:outerShdw blurRad="38100" dist="38100" dir="2700000" algn="tl">
                    <a:srgbClr val="000000">
                      <a:alpha val="43137"/>
                    </a:srgbClr>
                  </a:outerShdw>
                </a:effectLst>
              </a:rPr>
              <a:t>2- Одностороннє обмеження руху автотранспорту на одній із центральних вулиць </a:t>
            </a:r>
            <a:r>
              <a:rPr lang="uk-UA" sz="2000" i="1" dirty="0" smtClean="0">
                <a:solidFill>
                  <a:schemeClr val="accent6">
                    <a:lumMod val="75000"/>
                  </a:schemeClr>
                </a:solidFill>
                <a:effectLst>
                  <a:outerShdw blurRad="38100" dist="38100" dir="2700000" algn="tl">
                    <a:srgbClr val="000000">
                      <a:alpha val="43137"/>
                    </a:srgbClr>
                  </a:outerShdw>
                </a:effectLst>
              </a:rPr>
              <a:t>міста</a:t>
            </a:r>
            <a:r>
              <a:rPr lang="en-US" sz="2000" i="1" dirty="0" smtClean="0">
                <a:solidFill>
                  <a:schemeClr val="accent6">
                    <a:lumMod val="75000"/>
                  </a:schemeClr>
                </a:solidFill>
                <a:effectLst>
                  <a:outerShdw blurRad="38100" dist="38100" dir="2700000" algn="tl">
                    <a:srgbClr val="000000">
                      <a:alpha val="43137"/>
                    </a:srgbClr>
                  </a:outerShdw>
                </a:effectLst>
              </a:rPr>
              <a:t> </a:t>
            </a:r>
            <a:r>
              <a:rPr lang="uk-UA" sz="2000" i="1" dirty="0" smtClean="0">
                <a:solidFill>
                  <a:schemeClr val="accent6">
                    <a:lumMod val="75000"/>
                  </a:schemeClr>
                </a:solidFill>
                <a:effectLst>
                  <a:outerShdw blurRad="38100" dist="38100" dir="2700000" algn="tl">
                    <a:srgbClr val="000000">
                      <a:alpha val="43137"/>
                    </a:srgbClr>
                  </a:outerShdw>
                </a:effectLst>
              </a:rPr>
              <a:t>та розширення автомобільної </a:t>
            </a:r>
            <a:r>
              <a:rPr lang="uk-UA" sz="2000" i="1" dirty="0" err="1" smtClean="0">
                <a:solidFill>
                  <a:schemeClr val="accent6">
                    <a:lumMod val="75000"/>
                  </a:schemeClr>
                </a:solidFill>
                <a:effectLst>
                  <a:outerShdw blurRad="38100" dist="38100" dir="2700000" algn="tl">
                    <a:srgbClr val="000000">
                      <a:alpha val="43137"/>
                    </a:srgbClr>
                  </a:outerShdw>
                </a:effectLst>
              </a:rPr>
              <a:t>парковки</a:t>
            </a:r>
            <a:r>
              <a:rPr lang="uk-UA" sz="2000" i="1" dirty="0" smtClean="0">
                <a:solidFill>
                  <a:schemeClr val="accent6">
                    <a:lumMod val="75000"/>
                  </a:schemeClr>
                </a:solidFill>
                <a:effectLst>
                  <a:outerShdw blurRad="38100" dist="38100" dir="2700000" algn="tl">
                    <a:srgbClr val="000000">
                      <a:alpha val="43137"/>
                    </a:srgbClr>
                  </a:outerShdw>
                </a:effectLst>
              </a:rPr>
              <a:t>: </a:t>
            </a:r>
            <a:r>
              <a:rPr lang="uk-UA" sz="2000" i="1" dirty="0" smtClean="0">
                <a:solidFill>
                  <a:schemeClr val="accent6">
                    <a:lumMod val="75000"/>
                  </a:schemeClr>
                </a:solidFill>
                <a:effectLst>
                  <a:outerShdw blurRad="38100" dist="38100" dir="2700000" algn="tl">
                    <a:srgbClr val="000000">
                      <a:alpha val="43137"/>
                    </a:srgbClr>
                  </a:outerShdw>
                </a:effectLst>
              </a:rPr>
              <a:t>вулиця Тиха.</a:t>
            </a:r>
          </a:p>
          <a:p>
            <a:pPr marL="0" indent="0">
              <a:buNone/>
            </a:pPr>
            <a:r>
              <a:rPr lang="uk-UA" sz="2000" i="1" dirty="0" smtClean="0">
                <a:solidFill>
                  <a:schemeClr val="accent6">
                    <a:lumMod val="75000"/>
                  </a:schemeClr>
                </a:solidFill>
                <a:effectLst>
                  <a:outerShdw blurRad="38100" dist="38100" dir="2700000" algn="tl">
                    <a:srgbClr val="000000">
                      <a:alpha val="43137"/>
                    </a:srgbClr>
                  </a:outerShdw>
                </a:effectLst>
              </a:rPr>
              <a:t>3- Відновлення та </a:t>
            </a:r>
            <a:r>
              <a:rPr lang="uk-UA" sz="2000" i="1" dirty="0" smtClean="0">
                <a:solidFill>
                  <a:schemeClr val="accent6">
                    <a:lumMod val="75000"/>
                  </a:schemeClr>
                </a:solidFill>
                <a:effectLst>
                  <a:outerShdw blurRad="38100" dist="38100" dir="2700000" algn="tl">
                    <a:srgbClr val="000000">
                      <a:alpha val="43137"/>
                    </a:srgbClr>
                  </a:outerShdw>
                </a:effectLst>
              </a:rPr>
              <a:t>будівництво</a:t>
            </a:r>
            <a:r>
              <a:rPr lang="uk-UA" sz="2000" i="1" dirty="0" smtClean="0">
                <a:solidFill>
                  <a:schemeClr val="accent6">
                    <a:lumMod val="75000"/>
                  </a:schemeClr>
                </a:solidFill>
                <a:effectLst>
                  <a:outerShdw blurRad="38100" dist="38100" dir="2700000" algn="tl">
                    <a:srgbClr val="000000">
                      <a:alpha val="43137"/>
                    </a:srgbClr>
                  </a:outerShdw>
                </a:effectLst>
              </a:rPr>
              <a:t> </a:t>
            </a:r>
            <a:r>
              <a:rPr lang="uk-UA" sz="2000" i="1" dirty="0" smtClean="0">
                <a:solidFill>
                  <a:schemeClr val="accent6">
                    <a:lumMod val="75000"/>
                  </a:schemeClr>
                </a:solidFill>
                <a:effectLst>
                  <a:outerShdw blurRad="38100" dist="38100" dir="2700000" algn="tl">
                    <a:srgbClr val="000000">
                      <a:alpha val="43137"/>
                    </a:srgbClr>
                  </a:outerShdw>
                </a:effectLst>
              </a:rPr>
              <a:t>нових автобусних зупинок у місті Рахові по вулицях: Красне Плесо, </a:t>
            </a:r>
            <a:r>
              <a:rPr lang="uk-UA" sz="2000" i="1" dirty="0" err="1" smtClean="0">
                <a:solidFill>
                  <a:schemeClr val="accent6">
                    <a:lumMod val="75000"/>
                  </a:schemeClr>
                </a:solidFill>
                <a:effectLst>
                  <a:outerShdw blurRad="38100" dist="38100" dir="2700000" algn="tl">
                    <a:srgbClr val="000000">
                      <a:alpha val="43137"/>
                    </a:srgbClr>
                  </a:outerShdw>
                </a:effectLst>
              </a:rPr>
              <a:t>Лазівська</a:t>
            </a:r>
            <a:r>
              <a:rPr lang="uk-UA" sz="2000" i="1" dirty="0" smtClean="0">
                <a:solidFill>
                  <a:schemeClr val="accent6">
                    <a:lumMod val="75000"/>
                  </a:schemeClr>
                </a:solidFill>
                <a:effectLst>
                  <a:outerShdw blurRad="38100" dist="38100" dir="2700000" algn="tl">
                    <a:srgbClr val="000000">
                      <a:alpha val="43137"/>
                    </a:srgbClr>
                  </a:outerShdw>
                </a:effectLst>
              </a:rPr>
              <a:t>, Миру, Київська.</a:t>
            </a:r>
          </a:p>
          <a:p>
            <a:pPr marL="0" indent="0">
              <a:buNone/>
            </a:pPr>
            <a:r>
              <a:rPr lang="uk-UA" sz="2000" i="1" dirty="0" smtClean="0">
                <a:solidFill>
                  <a:schemeClr val="accent6">
                    <a:lumMod val="75000"/>
                  </a:schemeClr>
                </a:solidFill>
                <a:effectLst>
                  <a:outerShdw blurRad="38100" dist="38100" dir="2700000" algn="tl">
                    <a:srgbClr val="000000">
                      <a:alpha val="43137"/>
                    </a:srgbClr>
                  </a:outerShdw>
                </a:effectLst>
              </a:rPr>
              <a:t>4- Екскурсії містом на конях.</a:t>
            </a:r>
          </a:p>
          <a:p>
            <a:pPr marL="0" indent="0">
              <a:buNone/>
            </a:pPr>
            <a:r>
              <a:rPr lang="uk-UA" sz="2000" i="1" dirty="0" smtClean="0">
                <a:solidFill>
                  <a:schemeClr val="accent6">
                    <a:lumMod val="75000"/>
                  </a:schemeClr>
                </a:solidFill>
                <a:effectLst>
                  <a:outerShdw blurRad="38100" dist="38100" dir="2700000" algn="tl">
                    <a:srgbClr val="000000">
                      <a:alpha val="43137"/>
                    </a:srgbClr>
                  </a:outerShdw>
                </a:effectLst>
              </a:rPr>
              <a:t>5- Відновлення та розширення тротуарів.</a:t>
            </a:r>
          </a:p>
          <a:p>
            <a:pPr marL="0" indent="0">
              <a:buNone/>
            </a:pPr>
            <a:r>
              <a:rPr lang="uk-UA" sz="2000" i="1" dirty="0" smtClean="0">
                <a:solidFill>
                  <a:schemeClr val="accent6">
                    <a:lumMod val="75000"/>
                  </a:schemeClr>
                </a:solidFill>
                <a:effectLst>
                  <a:outerShdw blurRad="38100" dist="38100" dir="2700000" algn="tl">
                    <a:srgbClr val="000000">
                      <a:alpha val="43137"/>
                    </a:srgbClr>
                  </a:outerShdw>
                </a:effectLst>
              </a:rPr>
              <a:t>6- Велосипедні </a:t>
            </a:r>
            <a:r>
              <a:rPr lang="uk-UA" sz="2000" i="1" dirty="0" smtClean="0">
                <a:solidFill>
                  <a:schemeClr val="accent6">
                    <a:lumMod val="75000"/>
                  </a:schemeClr>
                </a:solidFill>
                <a:effectLst>
                  <a:outerShdw blurRad="38100" dist="38100" dir="2700000" algn="tl">
                    <a:srgbClr val="000000">
                      <a:alpha val="43137"/>
                    </a:srgbClr>
                  </a:outerShdw>
                </a:effectLst>
              </a:rPr>
              <a:t>маршрути та проведення щорічного </a:t>
            </a:r>
            <a:r>
              <a:rPr lang="uk-UA" sz="2000" i="1" dirty="0" err="1" smtClean="0">
                <a:solidFill>
                  <a:schemeClr val="accent6">
                    <a:lumMod val="75000"/>
                  </a:schemeClr>
                </a:solidFill>
                <a:effectLst>
                  <a:outerShdw blurRad="38100" dist="38100" dir="2700000" algn="tl">
                    <a:srgbClr val="000000">
                      <a:alpha val="43137"/>
                    </a:srgbClr>
                  </a:outerShdw>
                </a:effectLst>
              </a:rPr>
              <a:t>веломарафону</a:t>
            </a:r>
            <a:r>
              <a:rPr lang="uk-UA" sz="2000" i="1" dirty="0" smtClean="0">
                <a:solidFill>
                  <a:schemeClr val="accent6">
                    <a:lumMod val="75000"/>
                  </a:schemeClr>
                </a:solidFill>
                <a:effectLst>
                  <a:outerShdw blurRad="38100" dist="38100" dir="2700000" algn="tl">
                    <a:srgbClr val="000000">
                      <a:alpha val="43137"/>
                    </a:srgbClr>
                  </a:outerShdw>
                </a:effectLst>
              </a:rPr>
              <a:t> «Стежками опришків».</a:t>
            </a:r>
            <a:endParaRPr lang="ru-RU" sz="2000" i="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25523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solidFill>
                  <a:schemeClr val="accent6">
                    <a:lumMod val="75000"/>
                  </a:schemeClr>
                </a:solidFill>
                <a:effectLst>
                  <a:outerShdw blurRad="38100" dist="38100" dir="2700000" algn="tl">
                    <a:srgbClr val="000000">
                      <a:alpha val="43137"/>
                    </a:srgbClr>
                  </a:outerShdw>
                </a:effectLst>
              </a:rPr>
              <a:t>1- Відновлення </a:t>
            </a:r>
            <a:r>
              <a:rPr lang="uk-UA" b="1" i="1" dirty="0" smtClean="0">
                <a:solidFill>
                  <a:schemeClr val="accent6">
                    <a:lumMod val="75000"/>
                  </a:schemeClr>
                </a:solidFill>
                <a:effectLst>
                  <a:outerShdw blurRad="38100" dist="38100" dir="2700000" algn="tl">
                    <a:srgbClr val="000000">
                      <a:alpha val="43137"/>
                    </a:srgbClr>
                  </a:outerShdw>
                </a:effectLst>
              </a:rPr>
              <a:t>містків та </a:t>
            </a:r>
            <a:r>
              <a:rPr lang="uk-UA" b="1" i="1" dirty="0" smtClean="0">
                <a:solidFill>
                  <a:schemeClr val="accent6">
                    <a:lumMod val="75000"/>
                  </a:schemeClr>
                </a:solidFill>
                <a:effectLst>
                  <a:outerShdw blurRad="38100" dist="38100" dir="2700000" algn="tl">
                    <a:srgbClr val="000000">
                      <a:alpha val="43137"/>
                    </a:srgbClr>
                  </a:outerShdw>
                </a:effectLst>
              </a:rPr>
              <a:t>мостів</a:t>
            </a:r>
            <a:r>
              <a:rPr lang="uk-UA" i="1" dirty="0">
                <a:solidFill>
                  <a:schemeClr val="accent6">
                    <a:lumMod val="75000"/>
                  </a:schemeClr>
                </a:solidFill>
                <a:effectLst>
                  <a:outerShdw blurRad="38100" dist="38100" dir="2700000" algn="tl">
                    <a:srgbClr val="000000">
                      <a:alpha val="43137"/>
                    </a:srgbClr>
                  </a:outerShdw>
                </a:effectLst>
              </a:rPr>
              <a:t/>
            </a:r>
            <a:br>
              <a:rPr lang="uk-UA" i="1" dirty="0">
                <a:solidFill>
                  <a:schemeClr val="accent6">
                    <a:lumMod val="75000"/>
                  </a:schemeClr>
                </a:solidFill>
                <a:effectLst>
                  <a:outerShdw blurRad="38100" dist="38100" dir="2700000" algn="tl">
                    <a:srgbClr val="000000">
                      <a:alpha val="43137"/>
                    </a:srgbClr>
                  </a:outerShdw>
                </a:effectLst>
              </a:rPr>
            </a:br>
            <a:endParaRPr lang="ru-RU" dirty="0"/>
          </a:p>
        </p:txBody>
      </p:sp>
      <p:pic>
        <p:nvPicPr>
          <p:cNvPr id="2050" name="Picture 2" descr="C:\Users\User\Desktop\IMG_69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3348371"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26" name="Picture 2" descr="C:\Users\User\Desktop\DSC046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412776"/>
            <a:ext cx="2448272" cy="2543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27" name="Picture 3" descr="C:\Users\User\Desktop\cropped-cropped-emw-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7072"/>
            <a:ext cx="9169172" cy="27849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IMG_6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4971" y="749608"/>
            <a:ext cx="3479029" cy="2319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511039"/>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858218"/>
          </a:xfrm>
        </p:spPr>
        <p:txBody>
          <a:bodyPr>
            <a:normAutofit fontScale="90000"/>
          </a:bodyPr>
          <a:lstStyle/>
          <a:p>
            <a:pPr lvl="0">
              <a:spcBef>
                <a:spcPct val="20000"/>
              </a:spcBef>
            </a:pPr>
            <a:r>
              <a:rPr lang="uk-UA" sz="3600" b="1" i="1" dirty="0" smtClean="0">
                <a:solidFill>
                  <a:srgbClr val="F79646">
                    <a:lumMod val="75000"/>
                  </a:srgbClr>
                </a:solidFill>
                <a:effectLst>
                  <a:outerShdw blurRad="38100" dist="38100" dir="2700000" algn="tl">
                    <a:srgbClr val="000000">
                      <a:alpha val="43137"/>
                    </a:srgbClr>
                  </a:outerShdw>
                </a:effectLst>
                <a:ea typeface="+mn-ea"/>
                <a:cs typeface="+mn-cs"/>
              </a:rPr>
              <a:t/>
            </a:r>
            <a:br>
              <a:rPr lang="uk-UA" sz="3600" b="1" i="1" dirty="0" smtClean="0">
                <a:solidFill>
                  <a:srgbClr val="F79646">
                    <a:lumMod val="75000"/>
                  </a:srgbClr>
                </a:solidFill>
                <a:effectLst>
                  <a:outerShdw blurRad="38100" dist="38100" dir="2700000" algn="tl">
                    <a:srgbClr val="000000">
                      <a:alpha val="43137"/>
                    </a:srgbClr>
                  </a:outerShdw>
                </a:effectLst>
                <a:ea typeface="+mn-ea"/>
                <a:cs typeface="+mn-cs"/>
              </a:rPr>
            </a:br>
            <a:r>
              <a:rPr lang="uk-UA" sz="3600" b="1" i="1" dirty="0" smtClean="0">
                <a:solidFill>
                  <a:srgbClr val="FF0000"/>
                </a:solidFill>
                <a:effectLst>
                  <a:outerShdw blurRad="38100" dist="38100" dir="2700000" algn="tl">
                    <a:srgbClr val="000000">
                      <a:alpha val="43137"/>
                    </a:srgbClr>
                  </a:outerShdw>
                </a:effectLst>
                <a:ea typeface="+mn-ea"/>
                <a:cs typeface="+mn-cs"/>
              </a:rPr>
              <a:t>2- </a:t>
            </a:r>
            <a:r>
              <a:rPr lang="uk-UA" sz="3600" b="1" i="1" dirty="0">
                <a:solidFill>
                  <a:srgbClr val="FF0000"/>
                </a:solidFill>
                <a:effectLst>
                  <a:outerShdw blurRad="38100" dist="38100" dir="2700000" algn="tl">
                    <a:srgbClr val="000000">
                      <a:alpha val="43137"/>
                    </a:srgbClr>
                  </a:outerShdw>
                </a:effectLst>
                <a:ea typeface="+mn-ea"/>
                <a:cs typeface="+mn-cs"/>
              </a:rPr>
              <a:t>Одностороннє обмеження руху автотранспорту на одній із центральних вулиць міста</a:t>
            </a:r>
            <a:r>
              <a:rPr lang="en-US" sz="3600" b="1" i="1" dirty="0">
                <a:solidFill>
                  <a:srgbClr val="FF0000"/>
                </a:solidFill>
                <a:effectLst>
                  <a:outerShdw blurRad="38100" dist="38100" dir="2700000" algn="tl">
                    <a:srgbClr val="000000">
                      <a:alpha val="43137"/>
                    </a:srgbClr>
                  </a:outerShdw>
                </a:effectLst>
                <a:ea typeface="+mn-ea"/>
                <a:cs typeface="+mn-cs"/>
              </a:rPr>
              <a:t> </a:t>
            </a:r>
            <a:r>
              <a:rPr lang="uk-UA" sz="3600" b="1" i="1" dirty="0">
                <a:solidFill>
                  <a:srgbClr val="FF0000"/>
                </a:solidFill>
                <a:effectLst>
                  <a:outerShdw blurRad="38100" dist="38100" dir="2700000" algn="tl">
                    <a:srgbClr val="000000">
                      <a:alpha val="43137"/>
                    </a:srgbClr>
                  </a:outerShdw>
                </a:effectLst>
                <a:ea typeface="+mn-ea"/>
                <a:cs typeface="+mn-cs"/>
              </a:rPr>
              <a:t>та розширення автомобільної </a:t>
            </a:r>
            <a:r>
              <a:rPr lang="uk-UA" sz="3600" b="1" i="1" dirty="0" err="1">
                <a:solidFill>
                  <a:srgbClr val="FF0000"/>
                </a:solidFill>
                <a:effectLst>
                  <a:outerShdw blurRad="38100" dist="38100" dir="2700000" algn="tl">
                    <a:srgbClr val="000000">
                      <a:alpha val="43137"/>
                    </a:srgbClr>
                  </a:outerShdw>
                </a:effectLst>
                <a:ea typeface="+mn-ea"/>
                <a:cs typeface="+mn-cs"/>
              </a:rPr>
              <a:t>парковки</a:t>
            </a:r>
            <a:r>
              <a:rPr lang="uk-UA" sz="3600" b="1" i="1" dirty="0">
                <a:solidFill>
                  <a:srgbClr val="FF0000"/>
                </a:solidFill>
                <a:effectLst>
                  <a:outerShdw blurRad="38100" dist="38100" dir="2700000" algn="tl">
                    <a:srgbClr val="000000">
                      <a:alpha val="43137"/>
                    </a:srgbClr>
                  </a:outerShdw>
                </a:effectLst>
                <a:ea typeface="+mn-ea"/>
                <a:cs typeface="+mn-cs"/>
              </a:rPr>
              <a:t>: вулиця </a:t>
            </a:r>
            <a:r>
              <a:rPr lang="uk-UA" sz="3600" b="1" i="1" dirty="0" smtClean="0">
                <a:solidFill>
                  <a:srgbClr val="FF0000"/>
                </a:solidFill>
                <a:effectLst>
                  <a:outerShdw blurRad="38100" dist="38100" dir="2700000" algn="tl">
                    <a:srgbClr val="000000">
                      <a:alpha val="43137"/>
                    </a:srgbClr>
                  </a:outerShdw>
                </a:effectLst>
                <a:ea typeface="+mn-ea"/>
                <a:cs typeface="+mn-cs"/>
              </a:rPr>
              <a:t>Тиха</a:t>
            </a:r>
            <a:r>
              <a:rPr lang="uk-UA" sz="2000" i="1" dirty="0">
                <a:solidFill>
                  <a:srgbClr val="FF0000"/>
                </a:solidFill>
                <a:effectLst>
                  <a:outerShdw blurRad="38100" dist="38100" dir="2700000" algn="tl">
                    <a:srgbClr val="000000">
                      <a:alpha val="43137"/>
                    </a:srgbClr>
                  </a:outerShdw>
                </a:effectLst>
                <a:ea typeface="+mn-ea"/>
                <a:cs typeface="+mn-cs"/>
              </a:rPr>
              <a:t/>
            </a:r>
            <a:br>
              <a:rPr lang="uk-UA" sz="2000" i="1" dirty="0">
                <a:solidFill>
                  <a:srgbClr val="FF0000"/>
                </a:solidFill>
                <a:effectLst>
                  <a:outerShdw blurRad="38100" dist="38100" dir="2700000" algn="tl">
                    <a:srgbClr val="000000">
                      <a:alpha val="43137"/>
                    </a:srgbClr>
                  </a:outerShdw>
                </a:effectLst>
                <a:ea typeface="+mn-ea"/>
                <a:cs typeface="+mn-cs"/>
              </a:rPr>
            </a:br>
            <a:endParaRPr lang="ru-RU" dirty="0">
              <a:solidFill>
                <a:srgbClr val="FF0000"/>
              </a:solidFill>
            </a:endParaRPr>
          </a:p>
        </p:txBody>
      </p:sp>
      <p:pic>
        <p:nvPicPr>
          <p:cNvPr id="3074" name="Picture 2" descr="C:\Users\User\Desktop\rakhiv-stoyan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5" y="2276872"/>
            <a:ext cx="6148913" cy="42000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5" name="Picture 3" descr="C:\Users\User\Desktop\european-mobility-week-mascotte-edg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376873"/>
            <a:ext cx="2562001" cy="210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67030"/>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714" y="260648"/>
            <a:ext cx="9036496" cy="1368151"/>
          </a:xfrm>
        </p:spPr>
        <p:txBody>
          <a:bodyPr>
            <a:normAutofit fontScale="90000"/>
          </a:bodyPr>
          <a:lstStyle/>
          <a:p>
            <a:pPr lvl="0">
              <a:spcBef>
                <a:spcPct val="20000"/>
              </a:spcBef>
            </a:pPr>
            <a:r>
              <a:rPr lang="uk-UA" sz="3200" i="1" dirty="0" smtClean="0">
                <a:solidFill>
                  <a:srgbClr val="F79646">
                    <a:lumMod val="75000"/>
                  </a:srgbClr>
                </a:solidFill>
                <a:effectLst>
                  <a:outerShdw blurRad="38100" dist="38100" dir="2700000" algn="tl">
                    <a:srgbClr val="000000">
                      <a:alpha val="43137"/>
                    </a:srgbClr>
                  </a:outerShdw>
                </a:effectLst>
                <a:ea typeface="+mn-ea"/>
                <a:cs typeface="+mn-cs"/>
              </a:rPr>
              <a:t/>
            </a:r>
            <a:br>
              <a:rPr lang="uk-UA" sz="3200" i="1" dirty="0" smtClean="0">
                <a:solidFill>
                  <a:srgbClr val="F79646">
                    <a:lumMod val="75000"/>
                  </a:srgbClr>
                </a:solidFill>
                <a:effectLst>
                  <a:outerShdw blurRad="38100" dist="38100" dir="2700000" algn="tl">
                    <a:srgbClr val="000000">
                      <a:alpha val="43137"/>
                    </a:srgbClr>
                  </a:outerShdw>
                </a:effectLst>
                <a:ea typeface="+mn-ea"/>
                <a:cs typeface="+mn-cs"/>
              </a:rPr>
            </a:br>
            <a:r>
              <a:rPr lang="uk-UA" sz="3200" i="1" dirty="0" smtClean="0">
                <a:solidFill>
                  <a:srgbClr val="00B0F0"/>
                </a:solidFill>
                <a:effectLst>
                  <a:outerShdw blurRad="38100" dist="38100" dir="2700000" algn="tl">
                    <a:srgbClr val="000000">
                      <a:alpha val="43137"/>
                    </a:srgbClr>
                  </a:outerShdw>
                </a:effectLst>
                <a:ea typeface="+mn-ea"/>
                <a:cs typeface="+mn-cs"/>
              </a:rPr>
              <a:t>3- </a:t>
            </a:r>
            <a:r>
              <a:rPr lang="uk-UA" sz="3200" i="1" dirty="0">
                <a:solidFill>
                  <a:srgbClr val="00B0F0"/>
                </a:solidFill>
                <a:effectLst>
                  <a:outerShdw blurRad="38100" dist="38100" dir="2700000" algn="tl">
                    <a:srgbClr val="000000">
                      <a:alpha val="43137"/>
                    </a:srgbClr>
                  </a:outerShdw>
                </a:effectLst>
                <a:ea typeface="+mn-ea"/>
                <a:cs typeface="+mn-cs"/>
              </a:rPr>
              <a:t>Відновлення та </a:t>
            </a:r>
            <a:r>
              <a:rPr lang="uk-UA" sz="3200" i="1" dirty="0" smtClean="0">
                <a:solidFill>
                  <a:srgbClr val="00B0F0"/>
                </a:solidFill>
                <a:effectLst>
                  <a:outerShdw blurRad="38100" dist="38100" dir="2700000" algn="tl">
                    <a:srgbClr val="000000">
                      <a:alpha val="43137"/>
                    </a:srgbClr>
                  </a:outerShdw>
                </a:effectLst>
                <a:ea typeface="+mn-ea"/>
                <a:cs typeface="+mn-cs"/>
              </a:rPr>
              <a:t>будівництво </a:t>
            </a:r>
            <a:r>
              <a:rPr lang="uk-UA" sz="3200" i="1" dirty="0">
                <a:solidFill>
                  <a:srgbClr val="00B0F0"/>
                </a:solidFill>
                <a:effectLst>
                  <a:outerShdw blurRad="38100" dist="38100" dir="2700000" algn="tl">
                    <a:srgbClr val="000000">
                      <a:alpha val="43137"/>
                    </a:srgbClr>
                  </a:outerShdw>
                </a:effectLst>
                <a:ea typeface="+mn-ea"/>
                <a:cs typeface="+mn-cs"/>
              </a:rPr>
              <a:t>нових автобусних зупинок у місті Рахові по вулицях: Красне Плесо, </a:t>
            </a:r>
            <a:r>
              <a:rPr lang="uk-UA" sz="3200" i="1" dirty="0" err="1">
                <a:solidFill>
                  <a:srgbClr val="00B0F0"/>
                </a:solidFill>
                <a:effectLst>
                  <a:outerShdw blurRad="38100" dist="38100" dir="2700000" algn="tl">
                    <a:srgbClr val="000000">
                      <a:alpha val="43137"/>
                    </a:srgbClr>
                  </a:outerShdw>
                </a:effectLst>
                <a:ea typeface="+mn-ea"/>
                <a:cs typeface="+mn-cs"/>
              </a:rPr>
              <a:t>Лазівська</a:t>
            </a:r>
            <a:r>
              <a:rPr lang="uk-UA" sz="3200" i="1" dirty="0">
                <a:solidFill>
                  <a:srgbClr val="00B0F0"/>
                </a:solidFill>
                <a:effectLst>
                  <a:outerShdw blurRad="38100" dist="38100" dir="2700000" algn="tl">
                    <a:srgbClr val="000000">
                      <a:alpha val="43137"/>
                    </a:srgbClr>
                  </a:outerShdw>
                </a:effectLst>
                <a:ea typeface="+mn-ea"/>
                <a:cs typeface="+mn-cs"/>
              </a:rPr>
              <a:t>, Миру, </a:t>
            </a:r>
            <a:r>
              <a:rPr lang="uk-UA" sz="3200" i="1" dirty="0" smtClean="0">
                <a:solidFill>
                  <a:srgbClr val="00B0F0"/>
                </a:solidFill>
                <a:effectLst>
                  <a:outerShdw blurRad="38100" dist="38100" dir="2700000" algn="tl">
                    <a:srgbClr val="000000">
                      <a:alpha val="43137"/>
                    </a:srgbClr>
                  </a:outerShdw>
                </a:effectLst>
                <a:ea typeface="+mn-ea"/>
                <a:cs typeface="+mn-cs"/>
              </a:rPr>
              <a:t>Київська</a:t>
            </a:r>
            <a:r>
              <a:rPr lang="uk-UA" sz="2000" i="1" dirty="0">
                <a:solidFill>
                  <a:srgbClr val="F79646">
                    <a:lumMod val="75000"/>
                  </a:srgbClr>
                </a:solidFill>
                <a:effectLst>
                  <a:outerShdw blurRad="38100" dist="38100" dir="2700000" algn="tl">
                    <a:srgbClr val="000000">
                      <a:alpha val="43137"/>
                    </a:srgbClr>
                  </a:outerShdw>
                </a:effectLst>
                <a:ea typeface="+mn-ea"/>
                <a:cs typeface="+mn-cs"/>
              </a:rPr>
              <a:t/>
            </a:r>
            <a:br>
              <a:rPr lang="uk-UA" sz="2000" i="1" dirty="0">
                <a:solidFill>
                  <a:srgbClr val="F79646">
                    <a:lumMod val="75000"/>
                  </a:srgbClr>
                </a:solidFill>
                <a:effectLst>
                  <a:outerShdw blurRad="38100" dist="38100" dir="2700000" algn="tl">
                    <a:srgbClr val="000000">
                      <a:alpha val="43137"/>
                    </a:srgbClr>
                  </a:outerShdw>
                </a:effectLst>
                <a:ea typeface="+mn-ea"/>
                <a:cs typeface="+mn-cs"/>
              </a:rPr>
            </a:br>
            <a:endParaRPr lang="ru-RU" dirty="0"/>
          </a:p>
        </p:txBody>
      </p:sp>
      <p:pic>
        <p:nvPicPr>
          <p:cNvPr id="4098" name="Picture 2" descr="D:\ФОТО\Міст та зупинка\IMG_69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4" y="1628799"/>
            <a:ext cx="3775856" cy="2517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User\Desktop\1460195428_00000img_8325_500x3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988840"/>
            <a:ext cx="4538919" cy="3022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Users\User\Desktop\Остановка-1024x8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75" y="4340763"/>
            <a:ext cx="3170542" cy="2517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C:\Users\User\Desktop\mobweek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7617" y="5645267"/>
            <a:ext cx="5921762" cy="1190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153262"/>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617</TotalTime>
  <Words>253</Words>
  <Application>Microsoft Office PowerPoint</Application>
  <PresentationFormat>Экран (4:3)</PresentationFormat>
  <Paragraphs>27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  </vt:lpstr>
      <vt:lpstr>З 16 - 22 вересня у Рахові було проведено ряд заходів, зокрема: вчитель біології та основ здоров’я Рахівської ЗОШ І-ІІІ ст. № 1 Оксана Турок, провела освітні заходи, де діти визначали альтернативні способи пересування, які завдають меншої шкоди навколишньому середовищу та здоров’ю людини. Також наголошували на безпеці руху для велосипедистів, пішоходів та користувачів громадським транспортом, особливо в темну пору доби. Освітні тренінги були проведені серед учнів 1, 3, 7, 8, 11 класів.</vt:lpstr>
      <vt:lpstr>Рахівська міська рада спільно з Агенцією регіонального розвитку, відділом освіти Рахівської РДА та вихованцями спортивної школи організували велопробіг містом та День відкритих дверей в автопарку.</vt:lpstr>
      <vt:lpstr>Презентация PowerPoint</vt:lpstr>
      <vt:lpstr>Серед кращих постійних заходів ЄТМ 2016 року у місті Рахів ми виділили:</vt:lpstr>
      <vt:lpstr>1- Відновлення містків та мостів </vt:lpstr>
      <vt:lpstr> 2- Одностороннє обмеження руху автотранспорту на одній із центральних вулиць міста та розширення автомобільної парковки: вулиця Тиха </vt:lpstr>
      <vt:lpstr> 3- Відновлення та будівництво нових автобусних зупинок у місті Рахові по вулицях: Красне Плесо, Лазівська, Миру, Київська </vt:lpstr>
      <vt:lpstr>4- Екскурсії містом на конях </vt:lpstr>
      <vt:lpstr>Презентация PowerPoint</vt:lpstr>
      <vt:lpstr>6- Велосипедні маршрути та проведення щорічного веломарафону «Стежками опришків» </vt:lpstr>
      <vt:lpstr>Дякую за увагу!</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35</cp:revision>
  <dcterms:created xsi:type="dcterms:W3CDTF">2017-04-21T10:51:15Z</dcterms:created>
  <dcterms:modified xsi:type="dcterms:W3CDTF">2017-04-24T13:57:41Z</dcterms:modified>
</cp:coreProperties>
</file>